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  <p:sldMasterId id="2147484310" r:id="rId5"/>
    <p:sldMasterId id="2147483648" r:id="rId6"/>
  </p:sldMasterIdLst>
  <p:notesMasterIdLst>
    <p:notesMasterId r:id="rId48"/>
  </p:notesMasterIdLst>
  <p:handoutMasterIdLst>
    <p:handoutMasterId r:id="rId49"/>
  </p:handoutMasterIdLst>
  <p:sldIdLst>
    <p:sldId id="1485" r:id="rId7"/>
    <p:sldId id="1482" r:id="rId8"/>
    <p:sldId id="1486" r:id="rId9"/>
    <p:sldId id="1487" r:id="rId10"/>
    <p:sldId id="1718" r:id="rId11"/>
    <p:sldId id="1726" r:id="rId12"/>
    <p:sldId id="1727" r:id="rId13"/>
    <p:sldId id="1728" r:id="rId14"/>
    <p:sldId id="1729" r:id="rId15"/>
    <p:sldId id="1719" r:id="rId16"/>
    <p:sldId id="1731" r:id="rId17"/>
    <p:sldId id="1730" r:id="rId18"/>
    <p:sldId id="1732" r:id="rId19"/>
    <p:sldId id="1733" r:id="rId20"/>
    <p:sldId id="1720" r:id="rId21"/>
    <p:sldId id="1725" r:id="rId22"/>
    <p:sldId id="1717" r:id="rId23"/>
    <p:sldId id="1713" r:id="rId24"/>
    <p:sldId id="1721" r:id="rId25"/>
    <p:sldId id="1714" r:id="rId26"/>
    <p:sldId id="1715" r:id="rId27"/>
    <p:sldId id="1716" r:id="rId28"/>
    <p:sldId id="1734" r:id="rId29"/>
    <p:sldId id="1735" r:id="rId30"/>
    <p:sldId id="1736" r:id="rId31"/>
    <p:sldId id="1737" r:id="rId32"/>
    <p:sldId id="1738" r:id="rId33"/>
    <p:sldId id="1743" r:id="rId34"/>
    <p:sldId id="1744" r:id="rId35"/>
    <p:sldId id="1745" r:id="rId36"/>
    <p:sldId id="1746" r:id="rId37"/>
    <p:sldId id="1747" r:id="rId38"/>
    <p:sldId id="1748" r:id="rId39"/>
    <p:sldId id="1749" r:id="rId40"/>
    <p:sldId id="1750" r:id="rId41"/>
    <p:sldId id="1751" r:id="rId42"/>
    <p:sldId id="1752" r:id="rId43"/>
    <p:sldId id="1753" r:id="rId44"/>
    <p:sldId id="1754" r:id="rId45"/>
    <p:sldId id="1755" r:id="rId46"/>
    <p:sldId id="1484" r:id="rId47"/>
  </p:sldIdLst>
  <p:sldSz cx="12436475" cy="6994525"/>
  <p:notesSz cx="6858000" cy="9144000"/>
  <p:custDataLst>
    <p:tags r:id="rId50"/>
  </p:custDataLst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6092A27-5798-4C78-ADBE-D9D84FA84769}">
          <p14:sldIdLst>
            <p14:sldId id="1485"/>
            <p14:sldId id="1482"/>
          </p14:sldIdLst>
        </p14:section>
        <p14:section name="Fabio" id="{B389D1C9-BB56-4765-959E-A8629A251071}">
          <p14:sldIdLst>
            <p14:sldId id="1486"/>
            <p14:sldId id="1487"/>
            <p14:sldId id="1718"/>
            <p14:sldId id="1726"/>
            <p14:sldId id="1727"/>
            <p14:sldId id="1728"/>
            <p14:sldId id="1729"/>
            <p14:sldId id="1719"/>
            <p14:sldId id="1731"/>
            <p14:sldId id="1730"/>
            <p14:sldId id="1732"/>
            <p14:sldId id="1733"/>
            <p14:sldId id="1720"/>
            <p14:sldId id="1725"/>
            <p14:sldId id="1717"/>
            <p14:sldId id="1713"/>
            <p14:sldId id="1721"/>
            <p14:sldId id="1714"/>
            <p14:sldId id="1715"/>
            <p14:sldId id="1716"/>
          </p14:sldIdLst>
        </p14:section>
        <p14:section name="Marcello" id="{F8441C37-C285-4767-885C-903619F7FED9}">
          <p14:sldIdLst>
            <p14:sldId id="1734"/>
            <p14:sldId id="1735"/>
            <p14:sldId id="1736"/>
            <p14:sldId id="1737"/>
            <p14:sldId id="1738"/>
            <p14:sldId id="1743"/>
            <p14:sldId id="1744"/>
            <p14:sldId id="1745"/>
            <p14:sldId id="1746"/>
            <p14:sldId id="1747"/>
            <p14:sldId id="1748"/>
          </p14:sldIdLst>
        </p14:section>
        <p14:section name="Roberto" id="{34EBE8E8-2B1C-484D-AC68-188548C35360}">
          <p14:sldIdLst>
            <p14:sldId id="1749"/>
            <p14:sldId id="1750"/>
            <p14:sldId id="1751"/>
            <p14:sldId id="1752"/>
            <p14:sldId id="1753"/>
            <p14:sldId id="1754"/>
            <p14:sldId id="1755"/>
          </p14:sldIdLst>
        </p14:section>
        <p14:section name="Closing" id="{F11780CC-AD54-488A-B35F-40261D6E6F1F}">
          <p14:sldIdLst>
            <p14:sldId id="14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4" name="Author" initials="A" lastIdx="0" clrIdx="1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101"/>
    <a:srgbClr val="4A5F5E"/>
    <a:srgbClr val="573F34"/>
    <a:srgbClr val="001344"/>
    <a:srgbClr val="E3C038"/>
    <a:srgbClr val="0078D7"/>
    <a:srgbClr val="000000"/>
    <a:srgbClr val="FFFFFF"/>
    <a:srgbClr val="592C8C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6CC0B6-3CB8-40A3-BEB0-BDA3FA5F00FF}" v="149" dt="2024-04-19T22:13:09.9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20" autoAdjust="0"/>
    <p:restoredTop sz="92186" autoAdjust="0"/>
  </p:normalViewPr>
  <p:slideViewPr>
    <p:cSldViewPr>
      <p:cViewPr varScale="1">
        <p:scale>
          <a:sx n="74" d="100"/>
          <a:sy n="74" d="100"/>
        </p:scale>
        <p:origin x="1109" y="77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2292"/>
    </p:cViewPr>
  </p:sorterViewPr>
  <p:notesViewPr>
    <p:cSldViewPr showGuides="1">
      <p:cViewPr>
        <p:scale>
          <a:sx n="100" d="100"/>
          <a:sy n="100" d="100"/>
        </p:scale>
        <p:origin x="3552" y="35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tags" Target="tags/tag1.xml"/><Relationship Id="rId55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notesMaster" Target="notesMasters/notesMaster1.xml"/><Relationship Id="rId56" Type="http://schemas.microsoft.com/office/2015/10/relationships/revisionInfo" Target="revisionInfo.xml"/><Relationship Id="rId8" Type="http://schemas.openxmlformats.org/officeDocument/2006/relationships/slide" Target="slides/slide2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9EE1F1-780C-4F3F-9AF4-CBA27C57F14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4A405B-DB05-47D1-A34B-7759500954F2}">
      <dgm:prSet phldrT="[Text]"/>
      <dgm:spPr/>
      <dgm:t>
        <a:bodyPr/>
        <a:lstStyle/>
        <a:p>
          <a:r>
            <a:rPr lang="en-US" b="1" i="0" dirty="0"/>
            <a:t>GPT Architecture</a:t>
          </a:r>
          <a:endParaRPr lang="en-US" dirty="0"/>
        </a:p>
      </dgm:t>
    </dgm:pt>
    <dgm:pt modelId="{F021141A-88A3-49A7-8228-98F6D03EAD03}" type="parTrans" cxnId="{E6A01959-197E-4F9B-BB7F-F2445E58EBEC}">
      <dgm:prSet/>
      <dgm:spPr/>
      <dgm:t>
        <a:bodyPr/>
        <a:lstStyle/>
        <a:p>
          <a:endParaRPr lang="en-US"/>
        </a:p>
      </dgm:t>
    </dgm:pt>
    <dgm:pt modelId="{37F3BC4D-181A-4AFA-94B8-3A9BB4D0181E}" type="sibTrans" cxnId="{E6A01959-197E-4F9B-BB7F-F2445E58EBEC}">
      <dgm:prSet/>
      <dgm:spPr/>
      <dgm:t>
        <a:bodyPr/>
        <a:lstStyle/>
        <a:p>
          <a:endParaRPr lang="en-US"/>
        </a:p>
      </dgm:t>
    </dgm:pt>
    <dgm:pt modelId="{463AA74A-B0E6-41FD-9523-CC494D4477BA}">
      <dgm:prSet phldrT="[Text]"/>
      <dgm:spPr/>
      <dgm:t>
        <a:bodyPr/>
        <a:lstStyle/>
        <a:p>
          <a:r>
            <a:rPr lang="en-US" b="0" i="0" dirty="0">
              <a:solidFill>
                <a:schemeClr val="bg1"/>
              </a:solidFill>
            </a:rPr>
            <a:t>Codex is built on the Generative Pre-trained Transformer (GPT) architecture</a:t>
          </a:r>
          <a:endParaRPr lang="en-US" dirty="0">
            <a:solidFill>
              <a:schemeClr val="bg1"/>
            </a:solidFill>
          </a:endParaRPr>
        </a:p>
      </dgm:t>
    </dgm:pt>
    <dgm:pt modelId="{5E617299-7486-42F5-B159-97A353C19CBA}" type="parTrans" cxnId="{75E26C6C-A005-4D36-BDCD-9748675E6378}">
      <dgm:prSet/>
      <dgm:spPr/>
      <dgm:t>
        <a:bodyPr/>
        <a:lstStyle/>
        <a:p>
          <a:endParaRPr lang="en-US"/>
        </a:p>
      </dgm:t>
    </dgm:pt>
    <dgm:pt modelId="{42DFEDD6-62E1-42CE-8560-C379135D23D5}" type="sibTrans" cxnId="{75E26C6C-A005-4D36-BDCD-9748675E6378}">
      <dgm:prSet/>
      <dgm:spPr/>
      <dgm:t>
        <a:bodyPr/>
        <a:lstStyle/>
        <a:p>
          <a:endParaRPr lang="en-US"/>
        </a:p>
      </dgm:t>
    </dgm:pt>
    <dgm:pt modelId="{DA1C299F-A0D8-4A54-BC3B-B0DC019F96F9}">
      <dgm:prSet phldrT="[Text]"/>
      <dgm:spPr/>
      <dgm:t>
        <a:bodyPr/>
        <a:lstStyle/>
        <a:p>
          <a:r>
            <a:rPr lang="en-US" b="1" i="0" dirty="0"/>
            <a:t>Training Process</a:t>
          </a:r>
          <a:endParaRPr lang="en-US" dirty="0"/>
        </a:p>
      </dgm:t>
    </dgm:pt>
    <dgm:pt modelId="{1FAA431F-6FF5-4683-AA2D-897CD27EBC2D}" type="parTrans" cxnId="{C3A44272-D1F4-4704-80B3-71AB232AEAE1}">
      <dgm:prSet/>
      <dgm:spPr/>
      <dgm:t>
        <a:bodyPr/>
        <a:lstStyle/>
        <a:p>
          <a:endParaRPr lang="en-US"/>
        </a:p>
      </dgm:t>
    </dgm:pt>
    <dgm:pt modelId="{1B1A5729-ABF0-4224-AC49-2DB7D2FE5029}" type="sibTrans" cxnId="{C3A44272-D1F4-4704-80B3-71AB232AEAE1}">
      <dgm:prSet/>
      <dgm:spPr/>
      <dgm:t>
        <a:bodyPr/>
        <a:lstStyle/>
        <a:p>
          <a:endParaRPr lang="en-US"/>
        </a:p>
      </dgm:t>
    </dgm:pt>
    <dgm:pt modelId="{738158AD-6B19-4C71-9FDD-CE3EBC57046E}">
      <dgm:prSet phldrT="[Text]"/>
      <dgm:spPr/>
      <dgm:t>
        <a:bodyPr/>
        <a:lstStyle/>
        <a:p>
          <a:r>
            <a:rPr lang="en-US" b="0" i="0" dirty="0">
              <a:solidFill>
                <a:schemeClr val="bg1"/>
              </a:solidFill>
            </a:rPr>
            <a:t>Codex is trained on a diverse dataset comprising both natural language text and billions of lines of code from publicly available sources</a:t>
          </a:r>
          <a:endParaRPr lang="en-US" dirty="0">
            <a:solidFill>
              <a:schemeClr val="bg1"/>
            </a:solidFill>
          </a:endParaRPr>
        </a:p>
      </dgm:t>
    </dgm:pt>
    <dgm:pt modelId="{56B1B132-6A76-46D9-ACE1-77D85ED95B49}" type="parTrans" cxnId="{614D150E-1FE4-4861-8D8B-9B3F41BA04E5}">
      <dgm:prSet/>
      <dgm:spPr/>
      <dgm:t>
        <a:bodyPr/>
        <a:lstStyle/>
        <a:p>
          <a:endParaRPr lang="en-US"/>
        </a:p>
      </dgm:t>
    </dgm:pt>
    <dgm:pt modelId="{03586091-ADCB-490D-99A9-1A796DA55679}" type="sibTrans" cxnId="{614D150E-1FE4-4861-8D8B-9B3F41BA04E5}">
      <dgm:prSet/>
      <dgm:spPr/>
      <dgm:t>
        <a:bodyPr/>
        <a:lstStyle/>
        <a:p>
          <a:endParaRPr lang="en-US"/>
        </a:p>
      </dgm:t>
    </dgm:pt>
    <dgm:pt modelId="{561B9F03-E6ED-4B16-A6D1-03B63F339582}">
      <dgm:prSet phldrT="[Text]"/>
      <dgm:spPr/>
      <dgm:t>
        <a:bodyPr/>
        <a:lstStyle/>
        <a:p>
          <a:r>
            <a:rPr lang="en-US" b="0" i="0" dirty="0">
              <a:solidFill>
                <a:schemeClr val="bg1"/>
              </a:solidFill>
            </a:rPr>
            <a:t>Codex is first pre-trained on a large corpus of text data using unsupervised learning</a:t>
          </a:r>
          <a:endParaRPr lang="en-US" dirty="0">
            <a:solidFill>
              <a:schemeClr val="bg1"/>
            </a:solidFill>
          </a:endParaRPr>
        </a:p>
      </dgm:t>
    </dgm:pt>
    <dgm:pt modelId="{D7CE0DEF-A298-4A63-B3C9-2E1E4C6C7C39}" type="parTrans" cxnId="{F7ED6024-F6CC-46EE-9EDC-565E46E0D4EC}">
      <dgm:prSet/>
      <dgm:spPr/>
      <dgm:t>
        <a:bodyPr/>
        <a:lstStyle/>
        <a:p>
          <a:endParaRPr lang="en-US"/>
        </a:p>
      </dgm:t>
    </dgm:pt>
    <dgm:pt modelId="{F9C6440D-9B2A-46EE-8D08-12CD30D31DE0}" type="sibTrans" cxnId="{F7ED6024-F6CC-46EE-9EDC-565E46E0D4EC}">
      <dgm:prSet/>
      <dgm:spPr/>
      <dgm:t>
        <a:bodyPr/>
        <a:lstStyle/>
        <a:p>
          <a:endParaRPr lang="en-US"/>
        </a:p>
      </dgm:t>
    </dgm:pt>
    <dgm:pt modelId="{F35E0E25-65E7-4F15-8E72-0D549F7F5742}">
      <dgm:prSet phldrT="[Text]"/>
      <dgm:spPr/>
      <dgm:t>
        <a:bodyPr/>
        <a:lstStyle/>
        <a:p>
          <a:r>
            <a:rPr lang="en-US" b="0" i="0" dirty="0">
              <a:solidFill>
                <a:schemeClr val="bg1"/>
              </a:solidFill>
            </a:rPr>
            <a:t>Codex is then fine-tuned on code-specific datasets</a:t>
          </a:r>
          <a:endParaRPr lang="en-US" dirty="0">
            <a:solidFill>
              <a:schemeClr val="bg1"/>
            </a:solidFill>
          </a:endParaRPr>
        </a:p>
      </dgm:t>
    </dgm:pt>
    <dgm:pt modelId="{A835E3E7-9B79-426F-AE16-C1AC0B081D5E}" type="parTrans" cxnId="{721118C5-504E-487F-8F31-C8435C13564B}">
      <dgm:prSet/>
      <dgm:spPr/>
      <dgm:t>
        <a:bodyPr/>
        <a:lstStyle/>
        <a:p>
          <a:endParaRPr lang="en-US"/>
        </a:p>
      </dgm:t>
    </dgm:pt>
    <dgm:pt modelId="{7D555A2B-51EA-48D4-BCC1-593B7F848CF8}" type="sibTrans" cxnId="{721118C5-504E-487F-8F31-C8435C13564B}">
      <dgm:prSet/>
      <dgm:spPr/>
      <dgm:t>
        <a:bodyPr/>
        <a:lstStyle/>
        <a:p>
          <a:endParaRPr lang="en-US"/>
        </a:p>
      </dgm:t>
    </dgm:pt>
    <dgm:pt modelId="{DD1D37D1-D353-4EE3-B7C7-9E06FFB9F13B}">
      <dgm:prSet phldrT="[Text]"/>
      <dgm:spPr/>
      <dgm:t>
        <a:bodyPr/>
        <a:lstStyle/>
        <a:p>
          <a:r>
            <a:rPr lang="en-US" b="1" i="0"/>
            <a:t>Functionality and Use Cases</a:t>
          </a:r>
          <a:endParaRPr lang="en-US" dirty="0"/>
        </a:p>
      </dgm:t>
    </dgm:pt>
    <dgm:pt modelId="{13023D9C-415A-4E29-8EF1-E7F83CD6773F}" type="parTrans" cxnId="{246D83DD-A77E-4A60-8FE6-962BF17C638B}">
      <dgm:prSet/>
      <dgm:spPr/>
      <dgm:t>
        <a:bodyPr/>
        <a:lstStyle/>
        <a:p>
          <a:endParaRPr lang="en-US"/>
        </a:p>
      </dgm:t>
    </dgm:pt>
    <dgm:pt modelId="{9591ECC3-9315-4E7E-A6F1-C9CD9EFBE044}" type="sibTrans" cxnId="{246D83DD-A77E-4A60-8FE6-962BF17C638B}">
      <dgm:prSet/>
      <dgm:spPr/>
      <dgm:t>
        <a:bodyPr/>
        <a:lstStyle/>
        <a:p>
          <a:endParaRPr lang="en-US"/>
        </a:p>
      </dgm:t>
    </dgm:pt>
    <dgm:pt modelId="{F6C2CAFB-0906-488D-87CE-877523F99AEA}">
      <dgm:prSet phldrT="[Text]"/>
      <dgm:spPr/>
      <dgm:t>
        <a:bodyPr/>
        <a:lstStyle/>
        <a:p>
          <a:r>
            <a:rPr lang="en-US" b="0" i="0" dirty="0">
              <a:solidFill>
                <a:schemeClr val="bg1"/>
              </a:solidFill>
            </a:rPr>
            <a:t>Codex can generate code snippets and even whole programs in multiple programming languages and styles based on a prompt</a:t>
          </a:r>
          <a:endParaRPr lang="en-US" dirty="0">
            <a:solidFill>
              <a:schemeClr val="bg1"/>
            </a:solidFill>
          </a:endParaRPr>
        </a:p>
      </dgm:t>
    </dgm:pt>
    <dgm:pt modelId="{413DF2CC-ABE8-4A5A-ACC6-6D91D1E42B1F}" type="parTrans" cxnId="{796A72A9-FFD9-43FE-80D9-7A7365AEB667}">
      <dgm:prSet/>
      <dgm:spPr/>
      <dgm:t>
        <a:bodyPr/>
        <a:lstStyle/>
        <a:p>
          <a:endParaRPr lang="en-US"/>
        </a:p>
      </dgm:t>
    </dgm:pt>
    <dgm:pt modelId="{85AE5440-443E-442B-B710-41047D570045}" type="sibTrans" cxnId="{796A72A9-FFD9-43FE-80D9-7A7365AEB667}">
      <dgm:prSet/>
      <dgm:spPr/>
      <dgm:t>
        <a:bodyPr/>
        <a:lstStyle/>
        <a:p>
          <a:endParaRPr lang="en-US"/>
        </a:p>
      </dgm:t>
    </dgm:pt>
    <dgm:pt modelId="{737C3945-B19D-47A1-BE93-AF7E6CAC9B93}">
      <dgm:prSet phldrT="[Text]"/>
      <dgm:spPr/>
      <dgm:t>
        <a:bodyPr/>
        <a:lstStyle/>
        <a:p>
          <a:r>
            <a:rPr lang="en-US" b="0" i="0">
              <a:solidFill>
                <a:schemeClr val="bg1"/>
              </a:solidFill>
            </a:rPr>
            <a:t>The model can complete code snippets intelligently</a:t>
          </a:r>
          <a:endParaRPr lang="en-US" dirty="0">
            <a:solidFill>
              <a:schemeClr val="bg1"/>
            </a:solidFill>
          </a:endParaRPr>
        </a:p>
      </dgm:t>
    </dgm:pt>
    <dgm:pt modelId="{D406A6EB-6C3E-4AAA-851F-495EA3AAE63E}" type="parTrans" cxnId="{631ABCFE-80D4-4AA9-90FE-7979209D65CD}">
      <dgm:prSet/>
      <dgm:spPr/>
      <dgm:t>
        <a:bodyPr/>
        <a:lstStyle/>
        <a:p>
          <a:endParaRPr lang="en-US"/>
        </a:p>
      </dgm:t>
    </dgm:pt>
    <dgm:pt modelId="{32FF72B1-78D5-4C45-9FF9-A1DC1AC8A8E5}" type="sibTrans" cxnId="{631ABCFE-80D4-4AA9-90FE-7979209D65CD}">
      <dgm:prSet/>
      <dgm:spPr/>
      <dgm:t>
        <a:bodyPr/>
        <a:lstStyle/>
        <a:p>
          <a:endParaRPr lang="en-US"/>
        </a:p>
      </dgm:t>
    </dgm:pt>
    <dgm:pt modelId="{6DD0AFE1-D57E-4DED-9930-7E531FC57D00}">
      <dgm:prSet phldrT="[Text]"/>
      <dgm:spPr/>
      <dgm:t>
        <a:bodyPr/>
        <a:lstStyle/>
        <a:p>
          <a:r>
            <a:rPr lang="en-US" b="0" i="0" dirty="0">
              <a:solidFill>
                <a:schemeClr val="bg1"/>
              </a:solidFill>
            </a:rPr>
            <a:t>Codex can also explain code snippets, translating code into a human-readable language</a:t>
          </a:r>
          <a:endParaRPr lang="en-US" dirty="0">
            <a:solidFill>
              <a:schemeClr val="bg1"/>
            </a:solidFill>
          </a:endParaRPr>
        </a:p>
      </dgm:t>
    </dgm:pt>
    <dgm:pt modelId="{93DC5921-CF8E-4B49-9C7B-D1A6CDE2212D}" type="parTrans" cxnId="{3784E05E-F21E-4504-9257-D9973D6D414D}">
      <dgm:prSet/>
      <dgm:spPr/>
      <dgm:t>
        <a:bodyPr/>
        <a:lstStyle/>
        <a:p>
          <a:endParaRPr lang="en-US"/>
        </a:p>
      </dgm:t>
    </dgm:pt>
    <dgm:pt modelId="{1AE84162-A77C-4587-8393-337CD6D0F67E}" type="sibTrans" cxnId="{3784E05E-F21E-4504-9257-D9973D6D414D}">
      <dgm:prSet/>
      <dgm:spPr/>
      <dgm:t>
        <a:bodyPr/>
        <a:lstStyle/>
        <a:p>
          <a:endParaRPr lang="en-US"/>
        </a:p>
      </dgm:t>
    </dgm:pt>
    <dgm:pt modelId="{9167F30F-0335-4607-8F64-BCEBC5872204}" type="pres">
      <dgm:prSet presAssocID="{609EE1F1-780C-4F3F-9AF4-CBA27C57F14A}" presName="linear" presStyleCnt="0">
        <dgm:presLayoutVars>
          <dgm:animLvl val="lvl"/>
          <dgm:resizeHandles val="exact"/>
        </dgm:presLayoutVars>
      </dgm:prSet>
      <dgm:spPr/>
    </dgm:pt>
    <dgm:pt modelId="{52AA5A37-2010-4680-9B04-50ACAAF00E1E}" type="pres">
      <dgm:prSet presAssocID="{DF4A405B-DB05-47D1-A34B-7759500954F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8BC35F1-5462-417E-9BB1-E5E8C4D43487}" type="pres">
      <dgm:prSet presAssocID="{DF4A405B-DB05-47D1-A34B-7759500954F2}" presName="childText" presStyleLbl="revTx" presStyleIdx="0" presStyleCnt="3">
        <dgm:presLayoutVars>
          <dgm:bulletEnabled val="1"/>
        </dgm:presLayoutVars>
      </dgm:prSet>
      <dgm:spPr/>
    </dgm:pt>
    <dgm:pt modelId="{644DB8D3-73F1-4490-96B5-0ACB8888031E}" type="pres">
      <dgm:prSet presAssocID="{DA1C299F-A0D8-4A54-BC3B-B0DC019F96F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C518435-1BA3-4712-8A08-8FBFB9F2343F}" type="pres">
      <dgm:prSet presAssocID="{DA1C299F-A0D8-4A54-BC3B-B0DC019F96F9}" presName="childText" presStyleLbl="revTx" presStyleIdx="1" presStyleCnt="3">
        <dgm:presLayoutVars>
          <dgm:bulletEnabled val="1"/>
        </dgm:presLayoutVars>
      </dgm:prSet>
      <dgm:spPr/>
    </dgm:pt>
    <dgm:pt modelId="{5BE8CA43-B284-4D33-93D2-7AAAA2896B92}" type="pres">
      <dgm:prSet presAssocID="{DD1D37D1-D353-4EE3-B7C7-9E06FFB9F13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52E9744-9BB9-4AE5-9DC7-6A1F15138422}" type="pres">
      <dgm:prSet presAssocID="{DD1D37D1-D353-4EE3-B7C7-9E06FFB9F13B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BB6A9D0D-7DE5-45C7-ADCD-BE652D906F76}" type="presOf" srcId="{6DD0AFE1-D57E-4DED-9930-7E531FC57D00}" destId="{B52E9744-9BB9-4AE5-9DC7-6A1F15138422}" srcOrd="0" destOrd="2" presId="urn:microsoft.com/office/officeart/2005/8/layout/vList2"/>
    <dgm:cxn modelId="{614D150E-1FE4-4861-8D8B-9B3F41BA04E5}" srcId="{DA1C299F-A0D8-4A54-BC3B-B0DC019F96F9}" destId="{738158AD-6B19-4C71-9FDD-CE3EBC57046E}" srcOrd="0" destOrd="0" parTransId="{56B1B132-6A76-46D9-ACE1-77D85ED95B49}" sibTransId="{03586091-ADCB-490D-99A9-1A796DA55679}"/>
    <dgm:cxn modelId="{3DCF6E19-85D2-4BE9-B83A-C3C8F7D1D49C}" type="presOf" srcId="{DA1C299F-A0D8-4A54-BC3B-B0DC019F96F9}" destId="{644DB8D3-73F1-4490-96B5-0ACB8888031E}" srcOrd="0" destOrd="0" presId="urn:microsoft.com/office/officeart/2005/8/layout/vList2"/>
    <dgm:cxn modelId="{F7ED6024-F6CC-46EE-9EDC-565E46E0D4EC}" srcId="{DA1C299F-A0D8-4A54-BC3B-B0DC019F96F9}" destId="{561B9F03-E6ED-4B16-A6D1-03B63F339582}" srcOrd="1" destOrd="0" parTransId="{D7CE0DEF-A298-4A63-B3C9-2E1E4C6C7C39}" sibTransId="{F9C6440D-9B2A-46EE-8D08-12CD30D31DE0}"/>
    <dgm:cxn modelId="{17612536-7E2C-4ADD-A7C3-663CB3DCE6AC}" type="presOf" srcId="{F6C2CAFB-0906-488D-87CE-877523F99AEA}" destId="{B52E9744-9BB9-4AE5-9DC7-6A1F15138422}" srcOrd="0" destOrd="0" presId="urn:microsoft.com/office/officeart/2005/8/layout/vList2"/>
    <dgm:cxn modelId="{3784E05E-F21E-4504-9257-D9973D6D414D}" srcId="{DD1D37D1-D353-4EE3-B7C7-9E06FFB9F13B}" destId="{6DD0AFE1-D57E-4DED-9930-7E531FC57D00}" srcOrd="2" destOrd="0" parTransId="{93DC5921-CF8E-4B49-9C7B-D1A6CDE2212D}" sibTransId="{1AE84162-A77C-4587-8393-337CD6D0F67E}"/>
    <dgm:cxn modelId="{5B0ABF67-742A-4AD9-9E74-040F54A872ED}" type="presOf" srcId="{DF4A405B-DB05-47D1-A34B-7759500954F2}" destId="{52AA5A37-2010-4680-9B04-50ACAAF00E1E}" srcOrd="0" destOrd="0" presId="urn:microsoft.com/office/officeart/2005/8/layout/vList2"/>
    <dgm:cxn modelId="{9F6F524A-9939-4F0D-905D-3C49C1E37B13}" type="presOf" srcId="{561B9F03-E6ED-4B16-A6D1-03B63F339582}" destId="{6C518435-1BA3-4712-8A08-8FBFB9F2343F}" srcOrd="0" destOrd="1" presId="urn:microsoft.com/office/officeart/2005/8/layout/vList2"/>
    <dgm:cxn modelId="{75E26C6C-A005-4D36-BDCD-9748675E6378}" srcId="{DF4A405B-DB05-47D1-A34B-7759500954F2}" destId="{463AA74A-B0E6-41FD-9523-CC494D4477BA}" srcOrd="0" destOrd="0" parTransId="{5E617299-7486-42F5-B159-97A353C19CBA}" sibTransId="{42DFEDD6-62E1-42CE-8560-C379135D23D5}"/>
    <dgm:cxn modelId="{99B9B96C-D8FF-4F31-9E40-486377765892}" type="presOf" srcId="{738158AD-6B19-4C71-9FDD-CE3EBC57046E}" destId="{6C518435-1BA3-4712-8A08-8FBFB9F2343F}" srcOrd="0" destOrd="0" presId="urn:microsoft.com/office/officeart/2005/8/layout/vList2"/>
    <dgm:cxn modelId="{C3A44272-D1F4-4704-80B3-71AB232AEAE1}" srcId="{609EE1F1-780C-4F3F-9AF4-CBA27C57F14A}" destId="{DA1C299F-A0D8-4A54-BC3B-B0DC019F96F9}" srcOrd="1" destOrd="0" parTransId="{1FAA431F-6FF5-4683-AA2D-897CD27EBC2D}" sibTransId="{1B1A5729-ABF0-4224-AC49-2DB7D2FE5029}"/>
    <dgm:cxn modelId="{E6A01959-197E-4F9B-BB7F-F2445E58EBEC}" srcId="{609EE1F1-780C-4F3F-9AF4-CBA27C57F14A}" destId="{DF4A405B-DB05-47D1-A34B-7759500954F2}" srcOrd="0" destOrd="0" parTransId="{F021141A-88A3-49A7-8228-98F6D03EAD03}" sibTransId="{37F3BC4D-181A-4AFA-94B8-3A9BB4D0181E}"/>
    <dgm:cxn modelId="{69F79287-6551-4F75-966F-9BC7B2BFCA31}" type="presOf" srcId="{737C3945-B19D-47A1-BE93-AF7E6CAC9B93}" destId="{B52E9744-9BB9-4AE5-9DC7-6A1F15138422}" srcOrd="0" destOrd="1" presId="urn:microsoft.com/office/officeart/2005/8/layout/vList2"/>
    <dgm:cxn modelId="{8470488C-8843-4913-85F0-8E7F4F866AD2}" type="presOf" srcId="{609EE1F1-780C-4F3F-9AF4-CBA27C57F14A}" destId="{9167F30F-0335-4607-8F64-BCEBC5872204}" srcOrd="0" destOrd="0" presId="urn:microsoft.com/office/officeart/2005/8/layout/vList2"/>
    <dgm:cxn modelId="{2C83859D-079B-4F79-A50D-3EBD55A1EA46}" type="presOf" srcId="{F35E0E25-65E7-4F15-8E72-0D549F7F5742}" destId="{6C518435-1BA3-4712-8A08-8FBFB9F2343F}" srcOrd="0" destOrd="2" presId="urn:microsoft.com/office/officeart/2005/8/layout/vList2"/>
    <dgm:cxn modelId="{A17D6BA3-0FA5-4BF4-AAB1-F999FF1F6EFD}" type="presOf" srcId="{DD1D37D1-D353-4EE3-B7C7-9E06FFB9F13B}" destId="{5BE8CA43-B284-4D33-93D2-7AAAA2896B92}" srcOrd="0" destOrd="0" presId="urn:microsoft.com/office/officeart/2005/8/layout/vList2"/>
    <dgm:cxn modelId="{796A72A9-FFD9-43FE-80D9-7A7365AEB667}" srcId="{DD1D37D1-D353-4EE3-B7C7-9E06FFB9F13B}" destId="{F6C2CAFB-0906-488D-87CE-877523F99AEA}" srcOrd="0" destOrd="0" parTransId="{413DF2CC-ABE8-4A5A-ACC6-6D91D1E42B1F}" sibTransId="{85AE5440-443E-442B-B710-41047D570045}"/>
    <dgm:cxn modelId="{BCFCF5AB-9E9B-4641-8CEA-4A47E9D3B218}" type="presOf" srcId="{463AA74A-B0E6-41FD-9523-CC494D4477BA}" destId="{B8BC35F1-5462-417E-9BB1-E5E8C4D43487}" srcOrd="0" destOrd="0" presId="urn:microsoft.com/office/officeart/2005/8/layout/vList2"/>
    <dgm:cxn modelId="{721118C5-504E-487F-8F31-C8435C13564B}" srcId="{DA1C299F-A0D8-4A54-BC3B-B0DC019F96F9}" destId="{F35E0E25-65E7-4F15-8E72-0D549F7F5742}" srcOrd="2" destOrd="0" parTransId="{A835E3E7-9B79-426F-AE16-C1AC0B081D5E}" sibTransId="{7D555A2B-51EA-48D4-BCC1-593B7F848CF8}"/>
    <dgm:cxn modelId="{246D83DD-A77E-4A60-8FE6-962BF17C638B}" srcId="{609EE1F1-780C-4F3F-9AF4-CBA27C57F14A}" destId="{DD1D37D1-D353-4EE3-B7C7-9E06FFB9F13B}" srcOrd="2" destOrd="0" parTransId="{13023D9C-415A-4E29-8EF1-E7F83CD6773F}" sibTransId="{9591ECC3-9315-4E7E-A6F1-C9CD9EFBE044}"/>
    <dgm:cxn modelId="{631ABCFE-80D4-4AA9-90FE-7979209D65CD}" srcId="{DD1D37D1-D353-4EE3-B7C7-9E06FFB9F13B}" destId="{737C3945-B19D-47A1-BE93-AF7E6CAC9B93}" srcOrd="1" destOrd="0" parTransId="{D406A6EB-6C3E-4AAA-851F-495EA3AAE63E}" sibTransId="{32FF72B1-78D5-4C45-9FF9-A1DC1AC8A8E5}"/>
    <dgm:cxn modelId="{1A296D6C-E302-4168-BC88-BB0926DF5242}" type="presParOf" srcId="{9167F30F-0335-4607-8F64-BCEBC5872204}" destId="{52AA5A37-2010-4680-9B04-50ACAAF00E1E}" srcOrd="0" destOrd="0" presId="urn:microsoft.com/office/officeart/2005/8/layout/vList2"/>
    <dgm:cxn modelId="{6730763E-A5F9-4E1A-B428-E08C8DD6D688}" type="presParOf" srcId="{9167F30F-0335-4607-8F64-BCEBC5872204}" destId="{B8BC35F1-5462-417E-9BB1-E5E8C4D43487}" srcOrd="1" destOrd="0" presId="urn:microsoft.com/office/officeart/2005/8/layout/vList2"/>
    <dgm:cxn modelId="{31F91428-F104-48C4-B1F2-98E40A30EC5F}" type="presParOf" srcId="{9167F30F-0335-4607-8F64-BCEBC5872204}" destId="{644DB8D3-73F1-4490-96B5-0ACB8888031E}" srcOrd="2" destOrd="0" presId="urn:microsoft.com/office/officeart/2005/8/layout/vList2"/>
    <dgm:cxn modelId="{7112B1CE-AF86-4218-9306-9983D4708A03}" type="presParOf" srcId="{9167F30F-0335-4607-8F64-BCEBC5872204}" destId="{6C518435-1BA3-4712-8A08-8FBFB9F2343F}" srcOrd="3" destOrd="0" presId="urn:microsoft.com/office/officeart/2005/8/layout/vList2"/>
    <dgm:cxn modelId="{D43919B5-F087-4D35-A263-EED7EC48D6B8}" type="presParOf" srcId="{9167F30F-0335-4607-8F64-BCEBC5872204}" destId="{5BE8CA43-B284-4D33-93D2-7AAAA2896B92}" srcOrd="4" destOrd="0" presId="urn:microsoft.com/office/officeart/2005/8/layout/vList2"/>
    <dgm:cxn modelId="{D91F7970-0979-4273-9C6B-8E6311C135BC}" type="presParOf" srcId="{9167F30F-0335-4607-8F64-BCEBC5872204}" destId="{B52E9744-9BB9-4AE5-9DC7-6A1F15138422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F26B2E-8210-4F28-9312-F89A32B996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2083E2-B090-42DF-B820-DB9F3D385223}">
      <dgm:prSet phldrT="[Text]"/>
      <dgm:spPr/>
      <dgm:t>
        <a:bodyPr/>
        <a:lstStyle/>
        <a:p>
          <a:r>
            <a:rPr lang="en-US" b="1" i="0" dirty="0"/>
            <a:t>Complementing Capabilities, Not Replacing</a:t>
          </a:r>
          <a:endParaRPr lang="en-US" dirty="0"/>
        </a:p>
      </dgm:t>
    </dgm:pt>
    <dgm:pt modelId="{68EC10D0-8815-4019-B76C-4D2BE405C579}" type="parTrans" cxnId="{85FEE105-DBB1-4393-9B3F-8163CFCA090E}">
      <dgm:prSet/>
      <dgm:spPr/>
      <dgm:t>
        <a:bodyPr/>
        <a:lstStyle/>
        <a:p>
          <a:endParaRPr lang="en-US"/>
        </a:p>
      </dgm:t>
    </dgm:pt>
    <dgm:pt modelId="{A19FD0D0-D6C9-4E49-A526-AD99B043FDAA}" type="sibTrans" cxnId="{85FEE105-DBB1-4393-9B3F-8163CFCA090E}">
      <dgm:prSet/>
      <dgm:spPr/>
      <dgm:t>
        <a:bodyPr/>
        <a:lstStyle/>
        <a:p>
          <a:endParaRPr lang="en-US"/>
        </a:p>
      </dgm:t>
    </dgm:pt>
    <dgm:pt modelId="{2EBBA739-6812-4141-B31B-399AD331B4E9}">
      <dgm:prSet phldrT="[Text]"/>
      <dgm:spPr/>
      <dgm:t>
        <a:bodyPr/>
        <a:lstStyle/>
        <a:p>
          <a:r>
            <a:rPr lang="en-US" b="0" i="0" dirty="0"/>
            <a:t>Generative AI tools are designed to assist and speed up coding tasks, but they require precise instructions and oversight from skilled developers.</a:t>
          </a:r>
          <a:endParaRPr lang="en-US" dirty="0"/>
        </a:p>
      </dgm:t>
    </dgm:pt>
    <dgm:pt modelId="{8ED617CB-179E-4DFB-A3BB-AA9F003FBACA}" type="parTrans" cxnId="{441A554E-562C-4674-8644-FE9D4D7DB48C}">
      <dgm:prSet/>
      <dgm:spPr/>
      <dgm:t>
        <a:bodyPr/>
        <a:lstStyle/>
        <a:p>
          <a:endParaRPr lang="en-US"/>
        </a:p>
      </dgm:t>
    </dgm:pt>
    <dgm:pt modelId="{42DC6327-7367-4B90-B5AC-B7EA070EBC76}" type="sibTrans" cxnId="{441A554E-562C-4674-8644-FE9D4D7DB48C}">
      <dgm:prSet/>
      <dgm:spPr/>
      <dgm:t>
        <a:bodyPr/>
        <a:lstStyle/>
        <a:p>
          <a:endParaRPr lang="en-US"/>
        </a:p>
      </dgm:t>
    </dgm:pt>
    <dgm:pt modelId="{05F31656-B361-4296-931D-7CE0D3C496AB}">
      <dgm:prSet phldrT="[Text]"/>
      <dgm:spPr/>
      <dgm:t>
        <a:bodyPr/>
        <a:lstStyle/>
        <a:p>
          <a:r>
            <a:rPr lang="en-US" b="1" i="0" dirty="0"/>
            <a:t>Complex Problem Solving</a:t>
          </a:r>
          <a:endParaRPr lang="en-US" dirty="0"/>
        </a:p>
      </dgm:t>
    </dgm:pt>
    <dgm:pt modelId="{6D561231-157E-45B6-A1DA-2318224B6085}" type="parTrans" cxnId="{C0919148-069B-443B-9FFC-82347D30DDB8}">
      <dgm:prSet/>
      <dgm:spPr/>
      <dgm:t>
        <a:bodyPr/>
        <a:lstStyle/>
        <a:p>
          <a:endParaRPr lang="en-US"/>
        </a:p>
      </dgm:t>
    </dgm:pt>
    <dgm:pt modelId="{54D7B3EF-EF40-4DBA-ACE6-C98C620D0B9F}" type="sibTrans" cxnId="{C0919148-069B-443B-9FFC-82347D30DDB8}">
      <dgm:prSet/>
      <dgm:spPr/>
      <dgm:t>
        <a:bodyPr/>
        <a:lstStyle/>
        <a:p>
          <a:endParaRPr lang="en-US"/>
        </a:p>
      </dgm:t>
    </dgm:pt>
    <dgm:pt modelId="{22223E47-8489-428C-A6CF-25D5897526B4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The ability to understand and solve complex problems is uniquely human and cannot be fully replicated by AI.</a:t>
          </a:r>
          <a:endParaRPr lang="en-US" dirty="0"/>
        </a:p>
      </dgm:t>
    </dgm:pt>
    <dgm:pt modelId="{20F40740-DED8-48FD-BA8B-A131DE385571}" type="parTrans" cxnId="{74E8A0D2-B430-4B0D-A1FF-FEF0BD8F8415}">
      <dgm:prSet/>
      <dgm:spPr/>
      <dgm:t>
        <a:bodyPr/>
        <a:lstStyle/>
        <a:p>
          <a:endParaRPr lang="en-US"/>
        </a:p>
      </dgm:t>
    </dgm:pt>
    <dgm:pt modelId="{975AA782-FCD4-4C21-910A-8084972070EC}" type="sibTrans" cxnId="{74E8A0D2-B430-4B0D-A1FF-FEF0BD8F8415}">
      <dgm:prSet/>
      <dgm:spPr/>
      <dgm:t>
        <a:bodyPr/>
        <a:lstStyle/>
        <a:p>
          <a:endParaRPr lang="en-US"/>
        </a:p>
      </dgm:t>
    </dgm:pt>
    <dgm:pt modelId="{38BF4CAA-C87B-43D1-B861-6077CCC40D9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Developers' insights are crucial for defining the scope of a problem, ideating solutions, and iterating on feedback.</a:t>
          </a:r>
        </a:p>
      </dgm:t>
    </dgm:pt>
    <dgm:pt modelId="{855DC72D-3F0C-4023-B32E-7C97373A8184}" type="parTrans" cxnId="{84A95CCB-E41C-4EB1-A885-449742A1C079}">
      <dgm:prSet/>
      <dgm:spPr/>
      <dgm:t>
        <a:bodyPr/>
        <a:lstStyle/>
        <a:p>
          <a:endParaRPr lang="en-US"/>
        </a:p>
      </dgm:t>
    </dgm:pt>
    <dgm:pt modelId="{16B4540E-C1BA-4D69-8E34-406EAE76DB0D}" type="sibTrans" cxnId="{84A95CCB-E41C-4EB1-A885-449742A1C079}">
      <dgm:prSet/>
      <dgm:spPr/>
      <dgm:t>
        <a:bodyPr/>
        <a:lstStyle/>
        <a:p>
          <a:endParaRPr lang="en-US"/>
        </a:p>
      </dgm:t>
    </dgm:pt>
    <dgm:pt modelId="{7CE1C8E9-1A4E-4615-B0B7-DFE90EA4D19C}">
      <dgm:prSet/>
      <dgm:spPr/>
      <dgm:t>
        <a:bodyPr/>
        <a:lstStyle/>
        <a:p>
          <a:r>
            <a:rPr lang="en-US" b="1" i="0"/>
            <a:t>Navigating Integration and Implementation</a:t>
          </a:r>
          <a:endParaRPr lang="en-US" b="0" i="0"/>
        </a:p>
      </dgm:t>
    </dgm:pt>
    <dgm:pt modelId="{A090F448-4422-43AE-A2F4-B9498E2AA31B}" type="parTrans" cxnId="{E2E26ED9-84F0-4BFF-9BC6-2AB64AB39CE6}">
      <dgm:prSet/>
      <dgm:spPr/>
      <dgm:t>
        <a:bodyPr/>
        <a:lstStyle/>
        <a:p>
          <a:endParaRPr lang="en-US"/>
        </a:p>
      </dgm:t>
    </dgm:pt>
    <dgm:pt modelId="{21F45408-4CC2-4A8B-8B02-A3A93304475D}" type="sibTrans" cxnId="{E2E26ED9-84F0-4BFF-9BC6-2AB64AB39CE6}">
      <dgm:prSet/>
      <dgm:spPr/>
      <dgm:t>
        <a:bodyPr/>
        <a:lstStyle/>
        <a:p>
          <a:endParaRPr lang="en-US"/>
        </a:p>
      </dgm:t>
    </dgm:pt>
    <dgm:pt modelId="{307FF2AC-A3CB-42C6-AC75-5084E4F2BAE2}">
      <dgm:prSet/>
      <dgm:spPr/>
      <dgm:t>
        <a:bodyPr/>
        <a:lstStyle/>
        <a:p>
          <a:r>
            <a:rPr lang="en-US" b="0" i="0"/>
            <a:t>Ensuring compatibility, security, and performance standards meet industry requirements are tasks that AI alone cannot fulfill.</a:t>
          </a:r>
        </a:p>
      </dgm:t>
    </dgm:pt>
    <dgm:pt modelId="{9A4482A7-8D97-4578-AB84-21E19208A180}" type="parTrans" cxnId="{18627D70-784B-465F-9A19-9713E6146321}">
      <dgm:prSet/>
      <dgm:spPr/>
      <dgm:t>
        <a:bodyPr/>
        <a:lstStyle/>
        <a:p>
          <a:endParaRPr lang="en-US"/>
        </a:p>
      </dgm:t>
    </dgm:pt>
    <dgm:pt modelId="{16A3F95C-E097-4F67-9053-FA8AE434AEE4}" type="sibTrans" cxnId="{18627D70-784B-465F-9A19-9713E6146321}">
      <dgm:prSet/>
      <dgm:spPr/>
      <dgm:t>
        <a:bodyPr/>
        <a:lstStyle/>
        <a:p>
          <a:endParaRPr lang="en-US"/>
        </a:p>
      </dgm:t>
    </dgm:pt>
    <dgm:pt modelId="{0E590D2C-3E8F-48DA-BAE3-525DABDF18B6}">
      <dgm:prSet/>
      <dgm:spPr/>
      <dgm:t>
        <a:bodyPr/>
        <a:lstStyle/>
        <a:p>
          <a:r>
            <a:rPr lang="en-US" b="1" i="0"/>
            <a:t>Innovation and Creativity</a:t>
          </a:r>
          <a:endParaRPr lang="en-US" b="0" i="0"/>
        </a:p>
      </dgm:t>
    </dgm:pt>
    <dgm:pt modelId="{621DAA75-1C1B-4D66-8470-E72B6381258E}" type="parTrans" cxnId="{AA962BFE-7565-41F2-B84D-8B0BCBED3791}">
      <dgm:prSet/>
      <dgm:spPr/>
      <dgm:t>
        <a:bodyPr/>
        <a:lstStyle/>
        <a:p>
          <a:endParaRPr lang="en-US"/>
        </a:p>
      </dgm:t>
    </dgm:pt>
    <dgm:pt modelId="{50BCD21D-9CA8-4CB5-A88B-0A8527384E3E}" type="sibTrans" cxnId="{AA962BFE-7565-41F2-B84D-8B0BCBED3791}">
      <dgm:prSet/>
      <dgm:spPr/>
      <dgm:t>
        <a:bodyPr/>
        <a:lstStyle/>
        <a:p>
          <a:endParaRPr lang="en-US"/>
        </a:p>
      </dgm:t>
    </dgm:pt>
    <dgm:pt modelId="{55D6DDB2-3F9E-4BAA-B7CC-437BA74C0DF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While AI can optimize existing processes, human creativity drives innovation in technology development.</a:t>
          </a:r>
        </a:p>
      </dgm:t>
    </dgm:pt>
    <dgm:pt modelId="{032E11A6-6150-4094-BE42-3B1E40146B77}" type="parTrans" cxnId="{F696BF06-93BF-4DEB-A743-5E03B4582A17}">
      <dgm:prSet/>
      <dgm:spPr/>
      <dgm:t>
        <a:bodyPr/>
        <a:lstStyle/>
        <a:p>
          <a:endParaRPr lang="en-US"/>
        </a:p>
      </dgm:t>
    </dgm:pt>
    <dgm:pt modelId="{B3605747-3E54-49AE-BE77-100705472811}" type="sibTrans" cxnId="{F696BF06-93BF-4DEB-A743-5E03B4582A17}">
      <dgm:prSet/>
      <dgm:spPr/>
      <dgm:t>
        <a:bodyPr/>
        <a:lstStyle/>
        <a:p>
          <a:endParaRPr lang="en-US"/>
        </a:p>
      </dgm:t>
    </dgm:pt>
    <dgm:pt modelId="{5A8BBDF6-B7E6-45C1-AFCF-3DAA27FB34B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Developers are needed to explore new possibilities, experiment with emerging technologies, and create innovative applications.</a:t>
          </a:r>
        </a:p>
      </dgm:t>
    </dgm:pt>
    <dgm:pt modelId="{566729B0-6CF5-422F-82F2-2BC1E6D3BADE}" type="parTrans" cxnId="{F5B57C4F-EFD3-41BE-B6DE-B01F44D05729}">
      <dgm:prSet/>
      <dgm:spPr/>
      <dgm:t>
        <a:bodyPr/>
        <a:lstStyle/>
        <a:p>
          <a:endParaRPr lang="en-US"/>
        </a:p>
      </dgm:t>
    </dgm:pt>
    <dgm:pt modelId="{BCEE2A4B-4AAE-4861-86BE-5CF0031B82EC}" type="sibTrans" cxnId="{F5B57C4F-EFD3-41BE-B6DE-B01F44D05729}">
      <dgm:prSet/>
      <dgm:spPr/>
      <dgm:t>
        <a:bodyPr/>
        <a:lstStyle/>
        <a:p>
          <a:endParaRPr lang="en-US"/>
        </a:p>
      </dgm:t>
    </dgm:pt>
    <dgm:pt modelId="{CEA25D4A-D050-4F89-A4D9-3F7026078BB7}">
      <dgm:prSet/>
      <dgm:spPr/>
      <dgm:t>
        <a:bodyPr/>
        <a:lstStyle/>
        <a:p>
          <a:r>
            <a:rPr lang="en-US" b="1" i="0"/>
            <a:t>Ongoing Learning and Adaptation</a:t>
          </a:r>
          <a:endParaRPr lang="en-US" b="0" i="0" dirty="0"/>
        </a:p>
      </dgm:t>
    </dgm:pt>
    <dgm:pt modelId="{FC741747-C348-476C-BEA5-EFC93DE72CE3}" type="parTrans" cxnId="{907E2768-EA5D-40DE-9041-EB37CA1813D1}">
      <dgm:prSet/>
      <dgm:spPr/>
      <dgm:t>
        <a:bodyPr/>
        <a:lstStyle/>
        <a:p>
          <a:endParaRPr lang="en-US"/>
        </a:p>
      </dgm:t>
    </dgm:pt>
    <dgm:pt modelId="{36832594-1C64-4FF3-8CE1-9D5E4B3976B5}" type="sibTrans" cxnId="{907E2768-EA5D-40DE-9041-EB37CA1813D1}">
      <dgm:prSet/>
      <dgm:spPr/>
      <dgm:t>
        <a:bodyPr/>
        <a:lstStyle/>
        <a:p>
          <a:endParaRPr lang="en-US"/>
        </a:p>
      </dgm:t>
    </dgm:pt>
    <dgm:pt modelId="{0EE21477-0737-45D4-B220-49D76DA72AC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The technology landscape is ever-evolving, and continual learning is essential for staying current.</a:t>
          </a:r>
          <a:endParaRPr lang="en-US" b="0" i="0" dirty="0"/>
        </a:p>
      </dgm:t>
    </dgm:pt>
    <dgm:pt modelId="{3682804B-AC2A-45FB-B990-E291492933C3}" type="parTrans" cxnId="{2B0F0CBB-EE59-4FF9-8C63-9BF4690EA77F}">
      <dgm:prSet/>
      <dgm:spPr/>
      <dgm:t>
        <a:bodyPr/>
        <a:lstStyle/>
        <a:p>
          <a:endParaRPr lang="en-US"/>
        </a:p>
      </dgm:t>
    </dgm:pt>
    <dgm:pt modelId="{84F056A0-4972-4972-BF5D-0A491877274E}" type="sibTrans" cxnId="{2B0F0CBB-EE59-4FF9-8C63-9BF4690EA77F}">
      <dgm:prSet/>
      <dgm:spPr/>
      <dgm:t>
        <a:bodyPr/>
        <a:lstStyle/>
        <a:p>
          <a:endParaRPr lang="en-US"/>
        </a:p>
      </dgm:t>
    </dgm:pt>
    <dgm:pt modelId="{66E48257-401D-4876-B707-923208FCD5C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Developers must adapt to new tools and technologies, including AI itself, to remain relevant and effective.</a:t>
          </a:r>
        </a:p>
      </dgm:t>
    </dgm:pt>
    <dgm:pt modelId="{D281B46B-EB7D-4068-921F-94184D93C25A}" type="parTrans" cxnId="{7731E856-454B-472A-B05E-F5EE369E46DB}">
      <dgm:prSet/>
      <dgm:spPr/>
      <dgm:t>
        <a:bodyPr/>
        <a:lstStyle/>
        <a:p>
          <a:endParaRPr lang="en-US"/>
        </a:p>
      </dgm:t>
    </dgm:pt>
    <dgm:pt modelId="{79583673-22B3-4A3B-B65B-2A725FEA8FAF}" type="sibTrans" cxnId="{7731E856-454B-472A-B05E-F5EE369E46DB}">
      <dgm:prSet/>
      <dgm:spPr/>
      <dgm:t>
        <a:bodyPr/>
        <a:lstStyle/>
        <a:p>
          <a:endParaRPr lang="en-US"/>
        </a:p>
      </dgm:t>
    </dgm:pt>
    <dgm:pt modelId="{632D60E7-DDB7-4252-82A6-0368C435F343}" type="pres">
      <dgm:prSet presAssocID="{AFF26B2E-8210-4F28-9312-F89A32B996E1}" presName="linear" presStyleCnt="0">
        <dgm:presLayoutVars>
          <dgm:animLvl val="lvl"/>
          <dgm:resizeHandles val="exact"/>
        </dgm:presLayoutVars>
      </dgm:prSet>
      <dgm:spPr/>
    </dgm:pt>
    <dgm:pt modelId="{725EA6D0-32AB-4FC1-A683-0A734BBA9100}" type="pres">
      <dgm:prSet presAssocID="{B52083E2-B090-42DF-B820-DB9F3D385223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990DC5B7-FF12-48A6-9520-C27C473BF3A9}" type="pres">
      <dgm:prSet presAssocID="{B52083E2-B090-42DF-B820-DB9F3D385223}" presName="childText" presStyleLbl="revTx" presStyleIdx="0" presStyleCnt="5">
        <dgm:presLayoutVars>
          <dgm:bulletEnabled val="1"/>
        </dgm:presLayoutVars>
      </dgm:prSet>
      <dgm:spPr/>
    </dgm:pt>
    <dgm:pt modelId="{A42DE51C-4917-47EB-A5AF-2D42CDB9F096}" type="pres">
      <dgm:prSet presAssocID="{05F31656-B361-4296-931D-7CE0D3C496A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4748508-CA9C-4FF4-BB28-11645CFA9BB8}" type="pres">
      <dgm:prSet presAssocID="{05F31656-B361-4296-931D-7CE0D3C496AB}" presName="childText" presStyleLbl="revTx" presStyleIdx="1" presStyleCnt="5">
        <dgm:presLayoutVars>
          <dgm:bulletEnabled val="1"/>
        </dgm:presLayoutVars>
      </dgm:prSet>
      <dgm:spPr/>
    </dgm:pt>
    <dgm:pt modelId="{FA07B376-6D19-4CF0-99EE-816B8748BBB0}" type="pres">
      <dgm:prSet presAssocID="{7CE1C8E9-1A4E-4615-B0B7-DFE90EA4D19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F7BED71-266D-4EA3-9DFF-995C417CE1FA}" type="pres">
      <dgm:prSet presAssocID="{7CE1C8E9-1A4E-4615-B0B7-DFE90EA4D19C}" presName="childText" presStyleLbl="revTx" presStyleIdx="2" presStyleCnt="5">
        <dgm:presLayoutVars>
          <dgm:bulletEnabled val="1"/>
        </dgm:presLayoutVars>
      </dgm:prSet>
      <dgm:spPr/>
    </dgm:pt>
    <dgm:pt modelId="{2528A46D-D9E2-4CF5-BE8D-4CF569196226}" type="pres">
      <dgm:prSet presAssocID="{0E590D2C-3E8F-48DA-BAE3-525DABDF18B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6EFFA0B-2283-4CD4-AE46-2B345AB2EDF5}" type="pres">
      <dgm:prSet presAssocID="{0E590D2C-3E8F-48DA-BAE3-525DABDF18B6}" presName="childText" presStyleLbl="revTx" presStyleIdx="3" presStyleCnt="5">
        <dgm:presLayoutVars>
          <dgm:bulletEnabled val="1"/>
        </dgm:presLayoutVars>
      </dgm:prSet>
      <dgm:spPr/>
    </dgm:pt>
    <dgm:pt modelId="{9216A086-DF59-42C5-AB47-3209B5EB6626}" type="pres">
      <dgm:prSet presAssocID="{CEA25D4A-D050-4F89-A4D9-3F7026078BB7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B06E2629-E218-4398-B3FE-9A121F017EF2}" type="pres">
      <dgm:prSet presAssocID="{CEA25D4A-D050-4F89-A4D9-3F7026078BB7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B24F6202-0C1D-45F7-97AA-EE341E399E3B}" type="presOf" srcId="{B52083E2-B090-42DF-B820-DB9F3D385223}" destId="{725EA6D0-32AB-4FC1-A683-0A734BBA9100}" srcOrd="0" destOrd="0" presId="urn:microsoft.com/office/officeart/2005/8/layout/vList2"/>
    <dgm:cxn modelId="{85FEE105-DBB1-4393-9B3F-8163CFCA090E}" srcId="{AFF26B2E-8210-4F28-9312-F89A32B996E1}" destId="{B52083E2-B090-42DF-B820-DB9F3D385223}" srcOrd="0" destOrd="0" parTransId="{68EC10D0-8815-4019-B76C-4D2BE405C579}" sibTransId="{A19FD0D0-D6C9-4E49-A526-AD99B043FDAA}"/>
    <dgm:cxn modelId="{F696BF06-93BF-4DEB-A743-5E03B4582A17}" srcId="{0E590D2C-3E8F-48DA-BAE3-525DABDF18B6}" destId="{55D6DDB2-3F9E-4BAA-B7CC-437BA74C0DF6}" srcOrd="0" destOrd="0" parTransId="{032E11A6-6150-4094-BE42-3B1E40146B77}" sibTransId="{B3605747-3E54-49AE-BE77-100705472811}"/>
    <dgm:cxn modelId="{D8FE1E0B-30DB-4E18-9479-4FA906912769}" type="presOf" srcId="{05F31656-B361-4296-931D-7CE0D3C496AB}" destId="{A42DE51C-4917-47EB-A5AF-2D42CDB9F096}" srcOrd="0" destOrd="0" presId="urn:microsoft.com/office/officeart/2005/8/layout/vList2"/>
    <dgm:cxn modelId="{671CC236-E573-414B-A362-9EDADBC595D0}" type="presOf" srcId="{0EE21477-0737-45D4-B220-49D76DA72AC4}" destId="{B06E2629-E218-4398-B3FE-9A121F017EF2}" srcOrd="0" destOrd="0" presId="urn:microsoft.com/office/officeart/2005/8/layout/vList2"/>
    <dgm:cxn modelId="{85B8FB39-2968-4A74-B74C-2F1F4C3F03C8}" type="presOf" srcId="{38BF4CAA-C87B-43D1-B861-6077CCC40D98}" destId="{84748508-CA9C-4FF4-BB28-11645CFA9BB8}" srcOrd="0" destOrd="1" presId="urn:microsoft.com/office/officeart/2005/8/layout/vList2"/>
    <dgm:cxn modelId="{9CE0213F-2524-4EEC-B9D0-72195BF37766}" type="presOf" srcId="{0E590D2C-3E8F-48DA-BAE3-525DABDF18B6}" destId="{2528A46D-D9E2-4CF5-BE8D-4CF569196226}" srcOrd="0" destOrd="0" presId="urn:microsoft.com/office/officeart/2005/8/layout/vList2"/>
    <dgm:cxn modelId="{907E2768-EA5D-40DE-9041-EB37CA1813D1}" srcId="{AFF26B2E-8210-4F28-9312-F89A32B996E1}" destId="{CEA25D4A-D050-4F89-A4D9-3F7026078BB7}" srcOrd="4" destOrd="0" parTransId="{FC741747-C348-476C-BEA5-EFC93DE72CE3}" sibTransId="{36832594-1C64-4FF3-8CE1-9D5E4B3976B5}"/>
    <dgm:cxn modelId="{C0919148-069B-443B-9FFC-82347D30DDB8}" srcId="{AFF26B2E-8210-4F28-9312-F89A32B996E1}" destId="{05F31656-B361-4296-931D-7CE0D3C496AB}" srcOrd="1" destOrd="0" parTransId="{6D561231-157E-45B6-A1DA-2318224B6085}" sibTransId="{54D7B3EF-EF40-4DBA-ACE6-C98C620D0B9F}"/>
    <dgm:cxn modelId="{441A554E-562C-4674-8644-FE9D4D7DB48C}" srcId="{B52083E2-B090-42DF-B820-DB9F3D385223}" destId="{2EBBA739-6812-4141-B31B-399AD331B4E9}" srcOrd="0" destOrd="0" parTransId="{8ED617CB-179E-4DFB-A3BB-AA9F003FBACA}" sibTransId="{42DC6327-7367-4B90-B5AC-B7EA070EBC76}"/>
    <dgm:cxn modelId="{F5B57C4F-EFD3-41BE-B6DE-B01F44D05729}" srcId="{0E590D2C-3E8F-48DA-BAE3-525DABDF18B6}" destId="{5A8BBDF6-B7E6-45C1-AFCF-3DAA27FB34BE}" srcOrd="1" destOrd="0" parTransId="{566729B0-6CF5-422F-82F2-2BC1E6D3BADE}" sibTransId="{BCEE2A4B-4AAE-4861-86BE-5CF0031B82EC}"/>
    <dgm:cxn modelId="{18627D70-784B-465F-9A19-9713E6146321}" srcId="{7CE1C8E9-1A4E-4615-B0B7-DFE90EA4D19C}" destId="{307FF2AC-A3CB-42C6-AC75-5084E4F2BAE2}" srcOrd="0" destOrd="0" parTransId="{9A4482A7-8D97-4578-AB84-21E19208A180}" sibTransId="{16A3F95C-E097-4F67-9053-FA8AE434AEE4}"/>
    <dgm:cxn modelId="{A1C97252-A9B3-4FF2-8704-23296B0156C6}" type="presOf" srcId="{307FF2AC-A3CB-42C6-AC75-5084E4F2BAE2}" destId="{5F7BED71-266D-4EA3-9DFF-995C417CE1FA}" srcOrd="0" destOrd="0" presId="urn:microsoft.com/office/officeart/2005/8/layout/vList2"/>
    <dgm:cxn modelId="{7731E856-454B-472A-B05E-F5EE369E46DB}" srcId="{CEA25D4A-D050-4F89-A4D9-3F7026078BB7}" destId="{66E48257-401D-4876-B707-923208FCD5C4}" srcOrd="1" destOrd="0" parTransId="{D281B46B-EB7D-4068-921F-94184D93C25A}" sibTransId="{79583673-22B3-4A3B-B65B-2A725FEA8FAF}"/>
    <dgm:cxn modelId="{6D0088A7-0F62-4E2B-9636-38508FBB858A}" type="presOf" srcId="{22223E47-8489-428C-A6CF-25D5897526B4}" destId="{84748508-CA9C-4FF4-BB28-11645CFA9BB8}" srcOrd="0" destOrd="0" presId="urn:microsoft.com/office/officeart/2005/8/layout/vList2"/>
    <dgm:cxn modelId="{B73776A9-04A7-478F-BF5D-63EFCFE65517}" type="presOf" srcId="{AFF26B2E-8210-4F28-9312-F89A32B996E1}" destId="{632D60E7-DDB7-4252-82A6-0368C435F343}" srcOrd="0" destOrd="0" presId="urn:microsoft.com/office/officeart/2005/8/layout/vList2"/>
    <dgm:cxn modelId="{9A071BB3-151A-4ED7-A21D-422BB292DB6D}" type="presOf" srcId="{66E48257-401D-4876-B707-923208FCD5C4}" destId="{B06E2629-E218-4398-B3FE-9A121F017EF2}" srcOrd="0" destOrd="1" presId="urn:microsoft.com/office/officeart/2005/8/layout/vList2"/>
    <dgm:cxn modelId="{2B0F0CBB-EE59-4FF9-8C63-9BF4690EA77F}" srcId="{CEA25D4A-D050-4F89-A4D9-3F7026078BB7}" destId="{0EE21477-0737-45D4-B220-49D76DA72AC4}" srcOrd="0" destOrd="0" parTransId="{3682804B-AC2A-45FB-B990-E291492933C3}" sibTransId="{84F056A0-4972-4972-BF5D-0A491877274E}"/>
    <dgm:cxn modelId="{CCFEB7C6-6A48-4596-9E1A-E003B26D0A65}" type="presOf" srcId="{55D6DDB2-3F9E-4BAA-B7CC-437BA74C0DF6}" destId="{16EFFA0B-2283-4CD4-AE46-2B345AB2EDF5}" srcOrd="0" destOrd="0" presId="urn:microsoft.com/office/officeart/2005/8/layout/vList2"/>
    <dgm:cxn modelId="{84A95CCB-E41C-4EB1-A885-449742A1C079}" srcId="{05F31656-B361-4296-931D-7CE0D3C496AB}" destId="{38BF4CAA-C87B-43D1-B861-6077CCC40D98}" srcOrd="1" destOrd="0" parTransId="{855DC72D-3F0C-4023-B32E-7C97373A8184}" sibTransId="{16B4540E-C1BA-4D69-8E34-406EAE76DB0D}"/>
    <dgm:cxn modelId="{74E8A0D2-B430-4B0D-A1FF-FEF0BD8F8415}" srcId="{05F31656-B361-4296-931D-7CE0D3C496AB}" destId="{22223E47-8489-428C-A6CF-25D5897526B4}" srcOrd="0" destOrd="0" parTransId="{20F40740-DED8-48FD-BA8B-A131DE385571}" sibTransId="{975AA782-FCD4-4C21-910A-8084972070EC}"/>
    <dgm:cxn modelId="{B581CFD3-483F-4544-9A4D-2BC4A5FC4402}" type="presOf" srcId="{2EBBA739-6812-4141-B31B-399AD331B4E9}" destId="{990DC5B7-FF12-48A6-9520-C27C473BF3A9}" srcOrd="0" destOrd="0" presId="urn:microsoft.com/office/officeart/2005/8/layout/vList2"/>
    <dgm:cxn modelId="{E2E26ED9-84F0-4BFF-9BC6-2AB64AB39CE6}" srcId="{AFF26B2E-8210-4F28-9312-F89A32B996E1}" destId="{7CE1C8E9-1A4E-4615-B0B7-DFE90EA4D19C}" srcOrd="2" destOrd="0" parTransId="{A090F448-4422-43AE-A2F4-B9498E2AA31B}" sibTransId="{21F45408-4CC2-4A8B-8B02-A3A93304475D}"/>
    <dgm:cxn modelId="{D04166DB-9102-49B9-83CD-30A1BEBC4EF9}" type="presOf" srcId="{5A8BBDF6-B7E6-45C1-AFCF-3DAA27FB34BE}" destId="{16EFFA0B-2283-4CD4-AE46-2B345AB2EDF5}" srcOrd="0" destOrd="1" presId="urn:microsoft.com/office/officeart/2005/8/layout/vList2"/>
    <dgm:cxn modelId="{B056E9E5-22BB-46AB-B4BA-CC6A95565720}" type="presOf" srcId="{CEA25D4A-D050-4F89-A4D9-3F7026078BB7}" destId="{9216A086-DF59-42C5-AB47-3209B5EB6626}" srcOrd="0" destOrd="0" presId="urn:microsoft.com/office/officeart/2005/8/layout/vList2"/>
    <dgm:cxn modelId="{F19E44F8-ADFD-47BB-AAFC-450DC3E737DA}" type="presOf" srcId="{7CE1C8E9-1A4E-4615-B0B7-DFE90EA4D19C}" destId="{FA07B376-6D19-4CF0-99EE-816B8748BBB0}" srcOrd="0" destOrd="0" presId="urn:microsoft.com/office/officeart/2005/8/layout/vList2"/>
    <dgm:cxn modelId="{AA962BFE-7565-41F2-B84D-8B0BCBED3791}" srcId="{AFF26B2E-8210-4F28-9312-F89A32B996E1}" destId="{0E590D2C-3E8F-48DA-BAE3-525DABDF18B6}" srcOrd="3" destOrd="0" parTransId="{621DAA75-1C1B-4D66-8470-E72B6381258E}" sibTransId="{50BCD21D-9CA8-4CB5-A88B-0A8527384E3E}"/>
    <dgm:cxn modelId="{7167B22A-4B16-4440-BDC6-834EC4934BFA}" type="presParOf" srcId="{632D60E7-DDB7-4252-82A6-0368C435F343}" destId="{725EA6D0-32AB-4FC1-A683-0A734BBA9100}" srcOrd="0" destOrd="0" presId="urn:microsoft.com/office/officeart/2005/8/layout/vList2"/>
    <dgm:cxn modelId="{5E4A3F26-5E9B-4B17-8ED5-48AB81A57C03}" type="presParOf" srcId="{632D60E7-DDB7-4252-82A6-0368C435F343}" destId="{990DC5B7-FF12-48A6-9520-C27C473BF3A9}" srcOrd="1" destOrd="0" presId="urn:microsoft.com/office/officeart/2005/8/layout/vList2"/>
    <dgm:cxn modelId="{9EAEC9AF-7C78-480C-AA95-EFF1CA8F1339}" type="presParOf" srcId="{632D60E7-DDB7-4252-82A6-0368C435F343}" destId="{A42DE51C-4917-47EB-A5AF-2D42CDB9F096}" srcOrd="2" destOrd="0" presId="urn:microsoft.com/office/officeart/2005/8/layout/vList2"/>
    <dgm:cxn modelId="{3DF03C84-344F-4CED-A747-36E465C8E16D}" type="presParOf" srcId="{632D60E7-DDB7-4252-82A6-0368C435F343}" destId="{84748508-CA9C-4FF4-BB28-11645CFA9BB8}" srcOrd="3" destOrd="0" presId="urn:microsoft.com/office/officeart/2005/8/layout/vList2"/>
    <dgm:cxn modelId="{6DA65C83-1703-4E65-AAAB-E80423216A96}" type="presParOf" srcId="{632D60E7-DDB7-4252-82A6-0368C435F343}" destId="{FA07B376-6D19-4CF0-99EE-816B8748BBB0}" srcOrd="4" destOrd="0" presId="urn:microsoft.com/office/officeart/2005/8/layout/vList2"/>
    <dgm:cxn modelId="{3B047312-98FF-4F9E-B97F-B769805643EC}" type="presParOf" srcId="{632D60E7-DDB7-4252-82A6-0368C435F343}" destId="{5F7BED71-266D-4EA3-9DFF-995C417CE1FA}" srcOrd="5" destOrd="0" presId="urn:microsoft.com/office/officeart/2005/8/layout/vList2"/>
    <dgm:cxn modelId="{012A780A-4EAD-4044-9B24-02E57EF2698E}" type="presParOf" srcId="{632D60E7-DDB7-4252-82A6-0368C435F343}" destId="{2528A46D-D9E2-4CF5-BE8D-4CF569196226}" srcOrd="6" destOrd="0" presId="urn:microsoft.com/office/officeart/2005/8/layout/vList2"/>
    <dgm:cxn modelId="{D5C25197-8665-4D97-9F20-04739EC3F5B2}" type="presParOf" srcId="{632D60E7-DDB7-4252-82A6-0368C435F343}" destId="{16EFFA0B-2283-4CD4-AE46-2B345AB2EDF5}" srcOrd="7" destOrd="0" presId="urn:microsoft.com/office/officeart/2005/8/layout/vList2"/>
    <dgm:cxn modelId="{0DABDA5C-EBF3-4DF2-8B68-69A6A54FDA57}" type="presParOf" srcId="{632D60E7-DDB7-4252-82A6-0368C435F343}" destId="{9216A086-DF59-42C5-AB47-3209B5EB6626}" srcOrd="8" destOrd="0" presId="urn:microsoft.com/office/officeart/2005/8/layout/vList2"/>
    <dgm:cxn modelId="{298EBAD7-B4F3-419A-AF12-E96BDCB9FEA1}" type="presParOf" srcId="{632D60E7-DDB7-4252-82A6-0368C435F343}" destId="{B06E2629-E218-4398-B3FE-9A121F017EF2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AA5A37-2010-4680-9B04-50ACAAF00E1E}">
      <dsp:nvSpPr>
        <dsp:cNvPr id="0" name=""/>
        <dsp:cNvSpPr/>
      </dsp:nvSpPr>
      <dsp:spPr>
        <a:xfrm>
          <a:off x="0" y="100642"/>
          <a:ext cx="7543801" cy="566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/>
            <a:t>GPT Architecture</a:t>
          </a:r>
          <a:endParaRPr lang="en-US" sz="2200" kern="1200" dirty="0"/>
        </a:p>
      </dsp:txBody>
      <dsp:txXfrm>
        <a:off x="27644" y="128286"/>
        <a:ext cx="7488513" cy="510992"/>
      </dsp:txXfrm>
    </dsp:sp>
    <dsp:sp modelId="{B8BC35F1-5462-417E-9BB1-E5E8C4D43487}">
      <dsp:nvSpPr>
        <dsp:cNvPr id="0" name=""/>
        <dsp:cNvSpPr/>
      </dsp:nvSpPr>
      <dsp:spPr>
        <a:xfrm>
          <a:off x="0" y="666922"/>
          <a:ext cx="7543801" cy="580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51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i="0" kern="1200" dirty="0">
              <a:solidFill>
                <a:schemeClr val="bg1"/>
              </a:solidFill>
            </a:rPr>
            <a:t>Codex is built on the Generative Pre-trained Transformer (GPT) architecture</a:t>
          </a:r>
          <a:endParaRPr lang="en-US" sz="1700" kern="1200" dirty="0">
            <a:solidFill>
              <a:schemeClr val="bg1"/>
            </a:solidFill>
          </a:endParaRPr>
        </a:p>
      </dsp:txBody>
      <dsp:txXfrm>
        <a:off x="0" y="666922"/>
        <a:ext cx="7543801" cy="580635"/>
      </dsp:txXfrm>
    </dsp:sp>
    <dsp:sp modelId="{644DB8D3-73F1-4490-96B5-0ACB8888031E}">
      <dsp:nvSpPr>
        <dsp:cNvPr id="0" name=""/>
        <dsp:cNvSpPr/>
      </dsp:nvSpPr>
      <dsp:spPr>
        <a:xfrm>
          <a:off x="0" y="1247557"/>
          <a:ext cx="7543801" cy="566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/>
            <a:t>Training Process</a:t>
          </a:r>
          <a:endParaRPr lang="en-US" sz="2200" kern="1200" dirty="0"/>
        </a:p>
      </dsp:txBody>
      <dsp:txXfrm>
        <a:off x="27644" y="1275201"/>
        <a:ext cx="7488513" cy="510992"/>
      </dsp:txXfrm>
    </dsp:sp>
    <dsp:sp modelId="{6C518435-1BA3-4712-8A08-8FBFB9F2343F}">
      <dsp:nvSpPr>
        <dsp:cNvPr id="0" name=""/>
        <dsp:cNvSpPr/>
      </dsp:nvSpPr>
      <dsp:spPr>
        <a:xfrm>
          <a:off x="0" y="1813837"/>
          <a:ext cx="7543801" cy="1502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51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i="0" kern="1200" dirty="0">
              <a:solidFill>
                <a:schemeClr val="bg1"/>
              </a:solidFill>
            </a:rPr>
            <a:t>Codex is trained on a diverse dataset comprising both natural language text and billions of lines of code from publicly available sources</a:t>
          </a:r>
          <a:endParaRPr lang="en-US" sz="1700" kern="1200" dirty="0">
            <a:solidFill>
              <a:schemeClr val="bg1"/>
            </a:solidFill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i="0" kern="1200" dirty="0">
              <a:solidFill>
                <a:schemeClr val="bg1"/>
              </a:solidFill>
            </a:rPr>
            <a:t>Codex is first pre-trained on a large corpus of text data using unsupervised learning</a:t>
          </a:r>
          <a:endParaRPr lang="en-US" sz="1700" kern="1200" dirty="0">
            <a:solidFill>
              <a:schemeClr val="bg1"/>
            </a:solidFill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i="0" kern="1200" dirty="0">
              <a:solidFill>
                <a:schemeClr val="bg1"/>
              </a:solidFill>
            </a:rPr>
            <a:t>Codex is then fine-tuned on code-specific datasets</a:t>
          </a:r>
          <a:endParaRPr lang="en-US" sz="1700" kern="1200" dirty="0">
            <a:solidFill>
              <a:schemeClr val="bg1"/>
            </a:solidFill>
          </a:endParaRPr>
        </a:p>
      </dsp:txBody>
      <dsp:txXfrm>
        <a:off x="0" y="1813837"/>
        <a:ext cx="7543801" cy="1502820"/>
      </dsp:txXfrm>
    </dsp:sp>
    <dsp:sp modelId="{5BE8CA43-B284-4D33-93D2-7AAAA2896B92}">
      <dsp:nvSpPr>
        <dsp:cNvPr id="0" name=""/>
        <dsp:cNvSpPr/>
      </dsp:nvSpPr>
      <dsp:spPr>
        <a:xfrm>
          <a:off x="0" y="3316657"/>
          <a:ext cx="7543801" cy="566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/>
            <a:t>Functionality and Use Cases</a:t>
          </a:r>
          <a:endParaRPr lang="en-US" sz="2200" kern="1200" dirty="0"/>
        </a:p>
      </dsp:txBody>
      <dsp:txXfrm>
        <a:off x="27644" y="3344301"/>
        <a:ext cx="7488513" cy="510992"/>
      </dsp:txXfrm>
    </dsp:sp>
    <dsp:sp modelId="{B52E9744-9BB9-4AE5-9DC7-6A1F15138422}">
      <dsp:nvSpPr>
        <dsp:cNvPr id="0" name=""/>
        <dsp:cNvSpPr/>
      </dsp:nvSpPr>
      <dsp:spPr>
        <a:xfrm>
          <a:off x="0" y="3882937"/>
          <a:ext cx="7543801" cy="1502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51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i="0" kern="1200" dirty="0">
              <a:solidFill>
                <a:schemeClr val="bg1"/>
              </a:solidFill>
            </a:rPr>
            <a:t>Codex can generate code snippets and even whole programs in multiple programming languages and styles based on a prompt</a:t>
          </a:r>
          <a:endParaRPr lang="en-US" sz="1700" kern="1200" dirty="0">
            <a:solidFill>
              <a:schemeClr val="bg1"/>
            </a:solidFill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i="0" kern="1200">
              <a:solidFill>
                <a:schemeClr val="bg1"/>
              </a:solidFill>
            </a:rPr>
            <a:t>The model can complete code snippets intelligently</a:t>
          </a:r>
          <a:endParaRPr lang="en-US" sz="1700" kern="1200" dirty="0">
            <a:solidFill>
              <a:schemeClr val="bg1"/>
            </a:solidFill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i="0" kern="1200" dirty="0">
              <a:solidFill>
                <a:schemeClr val="bg1"/>
              </a:solidFill>
            </a:rPr>
            <a:t>Codex can also explain code snippets, translating code into a human-readable language</a:t>
          </a:r>
          <a:endParaRPr lang="en-US" sz="1700" kern="1200" dirty="0">
            <a:solidFill>
              <a:schemeClr val="bg1"/>
            </a:solidFill>
          </a:endParaRPr>
        </a:p>
      </dsp:txBody>
      <dsp:txXfrm>
        <a:off x="0" y="3882937"/>
        <a:ext cx="7543801" cy="15028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5EA6D0-32AB-4FC1-A683-0A734BBA9100}">
      <dsp:nvSpPr>
        <dsp:cNvPr id="0" name=""/>
        <dsp:cNvSpPr/>
      </dsp:nvSpPr>
      <dsp:spPr>
        <a:xfrm>
          <a:off x="0" y="194550"/>
          <a:ext cx="5898091" cy="437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dirty="0"/>
            <a:t>Complementing Capabilities, Not Replacing</a:t>
          </a:r>
          <a:endParaRPr lang="en-US" sz="1700" kern="1200" dirty="0"/>
        </a:p>
      </dsp:txBody>
      <dsp:txXfrm>
        <a:off x="21361" y="215911"/>
        <a:ext cx="5855369" cy="394858"/>
      </dsp:txXfrm>
    </dsp:sp>
    <dsp:sp modelId="{990DC5B7-FF12-48A6-9520-C27C473BF3A9}">
      <dsp:nvSpPr>
        <dsp:cNvPr id="0" name=""/>
        <dsp:cNvSpPr/>
      </dsp:nvSpPr>
      <dsp:spPr>
        <a:xfrm>
          <a:off x="0" y="632130"/>
          <a:ext cx="5898091" cy="439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264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0" kern="1200" dirty="0"/>
            <a:t>Generative AI tools are designed to assist and speed up coding tasks, but they require precise instructions and oversight from skilled developers.</a:t>
          </a:r>
          <a:endParaRPr lang="en-US" sz="1300" kern="1200" dirty="0"/>
        </a:p>
      </dsp:txBody>
      <dsp:txXfrm>
        <a:off x="0" y="632130"/>
        <a:ext cx="5898091" cy="439875"/>
      </dsp:txXfrm>
    </dsp:sp>
    <dsp:sp modelId="{A42DE51C-4917-47EB-A5AF-2D42CDB9F096}">
      <dsp:nvSpPr>
        <dsp:cNvPr id="0" name=""/>
        <dsp:cNvSpPr/>
      </dsp:nvSpPr>
      <dsp:spPr>
        <a:xfrm>
          <a:off x="0" y="1072005"/>
          <a:ext cx="5898091" cy="437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dirty="0"/>
            <a:t>Complex Problem Solving</a:t>
          </a:r>
          <a:endParaRPr lang="en-US" sz="1700" kern="1200" dirty="0"/>
        </a:p>
      </dsp:txBody>
      <dsp:txXfrm>
        <a:off x="21361" y="1093366"/>
        <a:ext cx="5855369" cy="394858"/>
      </dsp:txXfrm>
    </dsp:sp>
    <dsp:sp modelId="{84748508-CA9C-4FF4-BB28-11645CFA9BB8}">
      <dsp:nvSpPr>
        <dsp:cNvPr id="0" name=""/>
        <dsp:cNvSpPr/>
      </dsp:nvSpPr>
      <dsp:spPr>
        <a:xfrm>
          <a:off x="0" y="1509585"/>
          <a:ext cx="5898091" cy="879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264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300" b="0" i="0" kern="1200" dirty="0"/>
            <a:t>The ability to understand and solve complex problems is uniquely human and cannot be fully replicated by AI.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300" b="0" i="0" kern="1200"/>
            <a:t>Developers' insights are crucial for defining the scope of a problem, ideating solutions, and iterating on feedback.</a:t>
          </a:r>
        </a:p>
      </dsp:txBody>
      <dsp:txXfrm>
        <a:off x="0" y="1509585"/>
        <a:ext cx="5898091" cy="879750"/>
      </dsp:txXfrm>
    </dsp:sp>
    <dsp:sp modelId="{FA07B376-6D19-4CF0-99EE-816B8748BBB0}">
      <dsp:nvSpPr>
        <dsp:cNvPr id="0" name=""/>
        <dsp:cNvSpPr/>
      </dsp:nvSpPr>
      <dsp:spPr>
        <a:xfrm>
          <a:off x="0" y="2389335"/>
          <a:ext cx="5898091" cy="437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Navigating Integration and Implementation</a:t>
          </a:r>
          <a:endParaRPr lang="en-US" sz="1700" b="0" i="0" kern="1200"/>
        </a:p>
      </dsp:txBody>
      <dsp:txXfrm>
        <a:off x="21361" y="2410696"/>
        <a:ext cx="5855369" cy="394858"/>
      </dsp:txXfrm>
    </dsp:sp>
    <dsp:sp modelId="{5F7BED71-266D-4EA3-9DFF-995C417CE1FA}">
      <dsp:nvSpPr>
        <dsp:cNvPr id="0" name=""/>
        <dsp:cNvSpPr/>
      </dsp:nvSpPr>
      <dsp:spPr>
        <a:xfrm>
          <a:off x="0" y="2826915"/>
          <a:ext cx="5898091" cy="439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264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0" kern="1200"/>
            <a:t>Ensuring compatibility, security, and performance standards meet industry requirements are tasks that AI alone cannot fulfill.</a:t>
          </a:r>
        </a:p>
      </dsp:txBody>
      <dsp:txXfrm>
        <a:off x="0" y="2826915"/>
        <a:ext cx="5898091" cy="439875"/>
      </dsp:txXfrm>
    </dsp:sp>
    <dsp:sp modelId="{2528A46D-D9E2-4CF5-BE8D-4CF569196226}">
      <dsp:nvSpPr>
        <dsp:cNvPr id="0" name=""/>
        <dsp:cNvSpPr/>
      </dsp:nvSpPr>
      <dsp:spPr>
        <a:xfrm>
          <a:off x="0" y="3266790"/>
          <a:ext cx="5898091" cy="437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Innovation and Creativity</a:t>
          </a:r>
          <a:endParaRPr lang="en-US" sz="1700" b="0" i="0" kern="1200"/>
        </a:p>
      </dsp:txBody>
      <dsp:txXfrm>
        <a:off x="21361" y="3288151"/>
        <a:ext cx="5855369" cy="394858"/>
      </dsp:txXfrm>
    </dsp:sp>
    <dsp:sp modelId="{16EFFA0B-2283-4CD4-AE46-2B345AB2EDF5}">
      <dsp:nvSpPr>
        <dsp:cNvPr id="0" name=""/>
        <dsp:cNvSpPr/>
      </dsp:nvSpPr>
      <dsp:spPr>
        <a:xfrm>
          <a:off x="0" y="3704370"/>
          <a:ext cx="5898091" cy="879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264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300" b="0" i="0" kern="1200"/>
            <a:t>While AI can optimize existing processes, human creativity drives innovation in technology development.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300" b="0" i="0" kern="1200" dirty="0"/>
            <a:t>Developers are needed to explore new possibilities, experiment with emerging technologies, and create innovative applications.</a:t>
          </a:r>
        </a:p>
      </dsp:txBody>
      <dsp:txXfrm>
        <a:off x="0" y="3704370"/>
        <a:ext cx="5898091" cy="879750"/>
      </dsp:txXfrm>
    </dsp:sp>
    <dsp:sp modelId="{9216A086-DF59-42C5-AB47-3209B5EB6626}">
      <dsp:nvSpPr>
        <dsp:cNvPr id="0" name=""/>
        <dsp:cNvSpPr/>
      </dsp:nvSpPr>
      <dsp:spPr>
        <a:xfrm>
          <a:off x="0" y="4584120"/>
          <a:ext cx="5898091" cy="437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Ongoing Learning and Adaptation</a:t>
          </a:r>
          <a:endParaRPr lang="en-US" sz="1700" b="0" i="0" kern="1200" dirty="0"/>
        </a:p>
      </dsp:txBody>
      <dsp:txXfrm>
        <a:off x="21361" y="4605481"/>
        <a:ext cx="5855369" cy="394858"/>
      </dsp:txXfrm>
    </dsp:sp>
    <dsp:sp modelId="{B06E2629-E218-4398-B3FE-9A121F017EF2}">
      <dsp:nvSpPr>
        <dsp:cNvPr id="0" name=""/>
        <dsp:cNvSpPr/>
      </dsp:nvSpPr>
      <dsp:spPr>
        <a:xfrm>
          <a:off x="0" y="5021700"/>
          <a:ext cx="5898091" cy="879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264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300" b="0" i="0" kern="1200"/>
            <a:t>The technology landscape is ever-evolving, and continual learning is essential for staying current.</a:t>
          </a:r>
          <a:endParaRPr lang="en-US" sz="1300" b="0" i="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300" b="0" i="0" kern="1200"/>
            <a:t>Developers must adapt to new tools and technologies, including AI itself, to remain relevant and effective.</a:t>
          </a:r>
        </a:p>
      </dsp:txBody>
      <dsp:txXfrm>
        <a:off x="0" y="5021700"/>
        <a:ext cx="5898091" cy="8797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Connect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4/21/2024 8:56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Connect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4/21/2024 8:56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81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73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4/21/2024 8:56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252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4/21/2024 8:56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052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emf"/><Relationship Id="rId9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emf"/><Relationship Id="rId7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3" name="Immagine 2" descr="Immagine che contiene testo, logo, Elementi grafici, Marchio&#10;&#10;Descrizione generata automaticamente">
            <a:extLst>
              <a:ext uri="{FF2B5EF4-FFF2-40B4-BE49-F238E27FC236}">
                <a16:creationId xmlns:a16="http://schemas.microsoft.com/office/drawing/2014/main" id="{2E048485-85E0-730A-2F00-227AB4501A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46437" y="830262"/>
            <a:ext cx="5526851" cy="426097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17DE4A3-E78C-CC54-B9A0-6678FB5ADDB3}"/>
              </a:ext>
            </a:extLst>
          </p:cNvPr>
          <p:cNvSpPr txBox="1"/>
          <p:nvPr userDrawn="1"/>
        </p:nvSpPr>
        <p:spPr>
          <a:xfrm>
            <a:off x="3419062" y="5091236"/>
            <a:ext cx="5181600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it-IT" sz="6000" b="0" dirty="0">
                <a:solidFill>
                  <a:schemeClr val="bg1"/>
                </a:solidFill>
              </a:rPr>
              <a:t>TORINO</a:t>
            </a: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BB74D11A-53BA-C899-C16E-450ED0BD395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57398" y="295778"/>
            <a:ext cx="1785264" cy="107604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1B9F00D-4137-7BDA-AC4A-725964F4CF9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98437" y="4319306"/>
            <a:ext cx="1785264" cy="7438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FBB345F-6B0E-ED59-BB7A-4EFB5F3CC52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03237" y="6021750"/>
            <a:ext cx="1992138" cy="391896"/>
          </a:xfrm>
          <a:prstGeom prst="rect">
            <a:avLst/>
          </a:prstGeom>
        </p:spPr>
      </p:pic>
      <p:pic>
        <p:nvPicPr>
          <p:cNvPr id="10" name="Immagine 9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FCB1DB45-85FF-EE74-CAAD-3FFB4E1E02F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31629" y="5321288"/>
            <a:ext cx="736108" cy="184218"/>
          </a:xfrm>
          <a:prstGeom prst="rect">
            <a:avLst/>
          </a:prstGeom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22A5C84F-789B-6C10-003C-AD3DEECD596D}"/>
              </a:ext>
            </a:extLst>
          </p:cNvPr>
          <p:cNvSpPr txBox="1"/>
          <p:nvPr userDrawn="1"/>
        </p:nvSpPr>
        <p:spPr>
          <a:xfrm>
            <a:off x="10129784" y="619871"/>
            <a:ext cx="2155783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ience Lab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SS illustration">
            <a:extLst>
              <a:ext uri="{FF2B5EF4-FFF2-40B4-BE49-F238E27FC236}">
                <a16:creationId xmlns:a16="http://schemas.microsoft.com/office/drawing/2014/main" id="{47ADD297-4BFF-4CBD-8B60-30C5BB62AB2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5"/>
          <a:stretch/>
        </p:blipFill>
        <p:spPr bwMode="auto">
          <a:xfrm>
            <a:off x="0" y="-48"/>
            <a:ext cx="12436474" cy="699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 bwMode="auto">
          <a:xfrm>
            <a:off x="10180637" y="6248400"/>
            <a:ext cx="2255837" cy="75406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9AA5AF78-8A05-12FD-4EFA-5E4EB18342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7398" y="295778"/>
            <a:ext cx="1212639" cy="730901"/>
          </a:xfrm>
          <a:prstGeom prst="rect">
            <a:avLst/>
          </a:prstGeom>
        </p:spPr>
      </p:pic>
      <p:pic>
        <p:nvPicPr>
          <p:cNvPr id="5" name="Immagine 4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FD40F29A-BC38-A4E0-2B13-4729ED29339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2861" y="6018791"/>
            <a:ext cx="992463" cy="76618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9CE6413-1451-E3D1-1A76-34BBDBB19E9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62767" y="6160811"/>
            <a:ext cx="1785264" cy="7438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2BEB45D-A432-4C71-BD97-FF331871348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896367" y="6298042"/>
            <a:ext cx="1992138" cy="391896"/>
          </a:xfrm>
          <a:prstGeom prst="rect">
            <a:avLst/>
          </a:prstGeom>
        </p:spPr>
      </p:pic>
      <p:pic>
        <p:nvPicPr>
          <p:cNvPr id="8" name="Immagine 7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6DF86B79-4870-2DB4-4F85-6610C1B44C2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484437" y="6440632"/>
            <a:ext cx="736108" cy="18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55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5DD0FA-E425-442B-859A-6468D6C9459C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2" name="Immagine 1" descr="Immagine che contiene testo&#10;&#10;Descrizione generata automaticamente">
            <a:extLst>
              <a:ext uri="{FF2B5EF4-FFF2-40B4-BE49-F238E27FC236}">
                <a16:creationId xmlns:a16="http://schemas.microsoft.com/office/drawing/2014/main" id="{D28E40C3-94D2-65A9-28C1-7F4115D8B3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7398" y="295778"/>
            <a:ext cx="1212639" cy="730901"/>
          </a:xfrm>
          <a:prstGeom prst="rect">
            <a:avLst/>
          </a:prstGeom>
        </p:spPr>
      </p:pic>
      <p:pic>
        <p:nvPicPr>
          <p:cNvPr id="5" name="Immagine 4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47D044BC-9503-C909-AF5B-7DE389137D3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2861" y="6018791"/>
            <a:ext cx="992463" cy="7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437" y="1209973"/>
            <a:ext cx="1112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9561729D-A1B2-F80F-B712-8943790148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7398" y="295778"/>
            <a:ext cx="1212639" cy="730901"/>
          </a:xfrm>
          <a:prstGeom prst="rect">
            <a:avLst/>
          </a:prstGeom>
        </p:spPr>
      </p:pic>
      <p:pic>
        <p:nvPicPr>
          <p:cNvPr id="5" name="Immagine 4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01B75E04-3B5E-BA54-B8A2-504506B6CB4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2861" y="6018791"/>
            <a:ext cx="992463" cy="76618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4B24967-B9CE-C545-077C-6B98E7A9CA8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589837" y="6160811"/>
            <a:ext cx="1785264" cy="7438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CBF75E3-F82D-FF4E-CE3F-87FFDBFE41C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723437" y="6298042"/>
            <a:ext cx="1992138" cy="391896"/>
          </a:xfrm>
          <a:prstGeom prst="rect">
            <a:avLst/>
          </a:prstGeom>
        </p:spPr>
      </p:pic>
      <p:pic>
        <p:nvPicPr>
          <p:cNvPr id="8" name="Immagine 7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F19DFE2A-13CE-D694-D9B1-9CD8CB4F18E5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311507" y="6440632"/>
            <a:ext cx="736108" cy="18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81DBEA1F-3959-5C1A-FF2F-A6456605B4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7398" y="295778"/>
            <a:ext cx="1212639" cy="730901"/>
          </a:xfrm>
          <a:prstGeom prst="rect">
            <a:avLst/>
          </a:prstGeom>
        </p:spPr>
      </p:pic>
      <p:pic>
        <p:nvPicPr>
          <p:cNvPr id="5" name="Immagine 4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FFFBD461-A1FB-5680-6D94-1C44B84542A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2861" y="6018791"/>
            <a:ext cx="992463" cy="76618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26C97AA-2BAA-C40C-FA2E-CE8E6827AE3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589837" y="6160811"/>
            <a:ext cx="1785264" cy="7438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828257E-B3F5-3FAC-DC27-36ECE8333AC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723437" y="6298042"/>
            <a:ext cx="1992138" cy="391896"/>
          </a:xfrm>
          <a:prstGeom prst="rect">
            <a:avLst/>
          </a:prstGeom>
        </p:spPr>
      </p:pic>
      <p:pic>
        <p:nvPicPr>
          <p:cNvPr id="8" name="Immagine 7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72008C5F-49A7-AC6A-3557-F4430664363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311507" y="6440632"/>
            <a:ext cx="736108" cy="18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2" name="Immagine 1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731880F0-77D4-3B72-C4F4-85F11E424D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861" y="6018791"/>
            <a:ext cx="992463" cy="76618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8CDA0AE-3993-06B7-E986-0F4378D9C6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89837" y="6160811"/>
            <a:ext cx="1785264" cy="74386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9D4714C-5A0E-6513-528A-3B20C913EEA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23437" y="6298042"/>
            <a:ext cx="1992138" cy="391896"/>
          </a:xfrm>
          <a:prstGeom prst="rect">
            <a:avLst/>
          </a:prstGeom>
        </p:spPr>
      </p:pic>
      <p:pic>
        <p:nvPicPr>
          <p:cNvPr id="6" name="Immagine 5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53847C31-C576-0F0A-6C39-5D1F6FF2D58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311507" y="6440632"/>
            <a:ext cx="736108" cy="18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1241426"/>
            <a:ext cx="5257801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" name="Immagine 2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F6A6A067-EFC8-EB4C-2369-1C078813D6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861" y="6018791"/>
            <a:ext cx="992463" cy="7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lpap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 descr="Immagine che contiene edificio, aria aperta, cielo, notte&#10;&#10;Descrizione generata automaticamente">
            <a:extLst>
              <a:ext uri="{FF2B5EF4-FFF2-40B4-BE49-F238E27FC236}">
                <a16:creationId xmlns:a16="http://schemas.microsoft.com/office/drawing/2014/main" id="{BAEC001A-A888-C467-3926-D56EAF3780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1118" r="9438" b="23401"/>
          <a:stretch/>
        </p:blipFill>
        <p:spPr>
          <a:xfrm>
            <a:off x="-258763" y="-160338"/>
            <a:ext cx="13106400" cy="7154863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3BCD95-CA59-4583-90F7-5AF0268DA679}"/>
              </a:ext>
            </a:extLst>
          </p:cNvPr>
          <p:cNvSpPr txBox="1"/>
          <p:nvPr userDrawn="1"/>
        </p:nvSpPr>
        <p:spPr>
          <a:xfrm>
            <a:off x="10129784" y="619871"/>
            <a:ext cx="2155783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D579B14A-B6F3-48A1-B966-1CE50831C53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28871" y="247057"/>
            <a:ext cx="2021804" cy="121861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1E97B8A-0120-7308-DE97-3EFE11E0A5F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274155" y="1557425"/>
            <a:ext cx="2250007" cy="937503"/>
          </a:xfrm>
          <a:prstGeom prst="rect">
            <a:avLst/>
          </a:prstGeom>
        </p:spPr>
      </p:pic>
      <p:pic>
        <p:nvPicPr>
          <p:cNvPr id="9" name="Immagine 8" descr="Immagine che contiene testo, logo, Elementi grafici, Marchio&#10;&#10;Descrizione generata automaticamente">
            <a:extLst>
              <a:ext uri="{FF2B5EF4-FFF2-40B4-BE49-F238E27FC236}">
                <a16:creationId xmlns:a16="http://schemas.microsoft.com/office/drawing/2014/main" id="{69C67E45-AF6E-F3F5-EA6E-8AAF6587184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787364" y="979316"/>
            <a:ext cx="6531986" cy="503589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B9DEEB0C-CA28-365F-08BE-670F9A27D9D1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46605" y="1701597"/>
            <a:ext cx="1992138" cy="391896"/>
          </a:xfrm>
          <a:prstGeom prst="rect">
            <a:avLst/>
          </a:prstGeom>
        </p:spPr>
      </p:pic>
      <p:pic>
        <p:nvPicPr>
          <p:cNvPr id="18" name="Immagine 17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88EE08AA-4829-218D-2AAF-C0528AC379D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0637804" y="1308740"/>
            <a:ext cx="1569799" cy="392857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D626A5E-4843-408E-CB07-604DBAF71BE0}"/>
              </a:ext>
            </a:extLst>
          </p:cNvPr>
          <p:cNvSpPr txBox="1"/>
          <p:nvPr userDrawn="1"/>
        </p:nvSpPr>
        <p:spPr>
          <a:xfrm>
            <a:off x="4309716" y="5935662"/>
            <a:ext cx="3487281" cy="8494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it-IT" sz="4000" b="0" dirty="0">
                <a:solidFill>
                  <a:schemeClr val="bg1"/>
                </a:solidFill>
              </a:rPr>
              <a:t>TORINO</a:t>
            </a:r>
          </a:p>
        </p:txBody>
      </p:sp>
    </p:spTree>
    <p:extLst>
      <p:ext uri="{BB962C8B-B14F-4D97-AF65-F5344CB8AC3E}">
        <p14:creationId xmlns:p14="http://schemas.microsoft.com/office/powerpoint/2010/main" val="256163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B266CBCC-8D72-3825-3F39-6C917CBEEC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861" y="6018791"/>
            <a:ext cx="992463" cy="7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E8D9801B-E7B1-6FD3-D6B4-2FA5ED7BE6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7398" y="295778"/>
            <a:ext cx="1212639" cy="730901"/>
          </a:xfrm>
          <a:prstGeom prst="rect">
            <a:avLst/>
          </a:prstGeom>
        </p:spPr>
      </p:pic>
      <p:pic>
        <p:nvPicPr>
          <p:cNvPr id="5" name="Immagine 4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48A6F024-0943-BD75-7834-6DFCCCEA49A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2861" y="6018791"/>
            <a:ext cx="992463" cy="76618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A0E7C0A-582B-BCFA-A43D-FA7201A5C4F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589837" y="6160811"/>
            <a:ext cx="1785264" cy="7438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AA75BC8-642E-56A8-C622-1ACED9D1960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723437" y="6298042"/>
            <a:ext cx="1992138" cy="391896"/>
          </a:xfrm>
          <a:prstGeom prst="rect">
            <a:avLst/>
          </a:prstGeom>
        </p:spPr>
      </p:pic>
      <p:pic>
        <p:nvPicPr>
          <p:cNvPr id="8" name="Immagine 7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47FF9FE6-09F9-A422-80F5-2187B1CDB8B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311507" y="6440632"/>
            <a:ext cx="736108" cy="18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98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46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79A9C8AC-8575-F265-3B01-4ABFC56BD3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398" y="295778"/>
            <a:ext cx="1212639" cy="730901"/>
          </a:xfrm>
          <a:prstGeom prst="rect">
            <a:avLst/>
          </a:prstGeom>
        </p:spPr>
      </p:pic>
      <p:pic>
        <p:nvPicPr>
          <p:cNvPr id="10" name="Immagine 9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8538CCEA-B029-009D-F810-58E2E8CDBD9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861" y="6018791"/>
            <a:ext cx="992463" cy="766181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60627CD-F4B2-E37C-8C29-B0036D67A08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589837" y="6160811"/>
            <a:ext cx="1785264" cy="74386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003A436-105E-4CF6-6D00-8FC562FD87B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723437" y="6298042"/>
            <a:ext cx="1992138" cy="391896"/>
          </a:xfrm>
          <a:prstGeom prst="rect">
            <a:avLst/>
          </a:prstGeom>
        </p:spPr>
      </p:pic>
      <p:pic>
        <p:nvPicPr>
          <p:cNvPr id="13" name="Immagine 12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B244C63E-1CBD-77A5-A131-FD96083DC9C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311507" y="6440632"/>
            <a:ext cx="736108" cy="18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Labels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3473" y="4728101"/>
            <a:ext cx="5695057" cy="1220692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54" kern="1200" spc="-72" baseline="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66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6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3264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subtitle style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3473" y="1306748"/>
            <a:ext cx="5695057" cy="3009670"/>
          </a:xfrm>
        </p:spPr>
        <p:txBody>
          <a:bodyPr wrap="square" anchor="b">
            <a:spAutoFit/>
          </a:bodyPr>
          <a:lstStyle>
            <a:lvl1pPr marL="0" indent="0">
              <a:buNone/>
              <a:defRPr sz="6799" spc="-154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DF21BA65-D27F-4F2A-B4F4-D583495CA2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53833" y="373062"/>
            <a:ext cx="1646986" cy="992698"/>
          </a:xfrm>
          <a:prstGeom prst="rect">
            <a:avLst/>
          </a:prstGeom>
        </p:spPr>
      </p:pic>
      <p:pic>
        <p:nvPicPr>
          <p:cNvPr id="11" name="Immagine 10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7E3C6705-D312-BBDA-1167-FEA5EDCC4D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11151" y="5932894"/>
            <a:ext cx="992463" cy="76618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F8831D3D-EB81-CA87-F994-471567B9C75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12099" y="6160811"/>
            <a:ext cx="1785264" cy="74386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20E922BA-63B9-0DC5-D719-B3A5DE1DBEA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645699" y="6298042"/>
            <a:ext cx="1992138" cy="391896"/>
          </a:xfrm>
          <a:prstGeom prst="rect">
            <a:avLst/>
          </a:prstGeom>
        </p:spPr>
      </p:pic>
      <p:pic>
        <p:nvPicPr>
          <p:cNvPr id="15" name="Immagine 14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F097A723-4006-55D6-EE47-85409599080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233769" y="6440632"/>
            <a:ext cx="736108" cy="18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63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976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11939016" y="6466050"/>
            <a:ext cx="1088056" cy="40796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0"/>
            </a:ext>
          </a:extLst>
        </p:spPr>
        <p:txBody>
          <a:bodyPr/>
          <a:lstStyle>
            <a:lvl1pPr>
              <a:defRPr sz="1768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lvl1pPr>
          </a:lstStyle>
          <a:p>
            <a:pPr algn="l"/>
            <a:fld id="{F7021451-1387-4CA6-816F-3879F97B5CBC}" type="slidenum">
              <a:rPr lang="en-US" b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54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C3D6995D-6814-0638-0FCF-138CF1283D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53833" y="373062"/>
            <a:ext cx="1646986" cy="992698"/>
          </a:xfrm>
          <a:prstGeom prst="rect">
            <a:avLst/>
          </a:prstGeom>
        </p:spPr>
      </p:pic>
      <p:pic>
        <p:nvPicPr>
          <p:cNvPr id="11" name="Immagine 10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E5F21FCB-FD97-247A-DB8B-D6AEE37A06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11151" y="5932894"/>
            <a:ext cx="992463" cy="76618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1FDA946-3DED-5B21-9C3B-E3B80FDD27D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512099" y="6160811"/>
            <a:ext cx="1785264" cy="74386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0DC5D25-1015-894C-9CEF-6537A614095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645699" y="6298042"/>
            <a:ext cx="1992138" cy="391896"/>
          </a:xfrm>
          <a:prstGeom prst="rect">
            <a:avLst/>
          </a:prstGeom>
        </p:spPr>
      </p:pic>
      <p:pic>
        <p:nvPicPr>
          <p:cNvPr id="14" name="Immagine 13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DC454F03-F1F4-1B3B-78B7-9A2EE399CAD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233769" y="6440632"/>
            <a:ext cx="736108" cy="18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451AE0CE-0A83-4434-B2D0-8A01F6591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0998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10998198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B981B0-F6EC-44B0-B6FD-1E539A2444DB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B4B3051-C4FA-3634-1A18-ED1038BE77C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589837" y="6160811"/>
            <a:ext cx="1785264" cy="743860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C26F07C0-ED35-31A4-0612-62C0F54FCAF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723437" y="6298042"/>
            <a:ext cx="1992138" cy="391896"/>
          </a:xfrm>
          <a:prstGeom prst="rect">
            <a:avLst/>
          </a:prstGeom>
        </p:spPr>
      </p:pic>
      <p:pic>
        <p:nvPicPr>
          <p:cNvPr id="7" name="Immagine 6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EB8FC5D8-4455-BDDC-FA08-93D959522B0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311507" y="6440632"/>
            <a:ext cx="736108" cy="184218"/>
          </a:xfrm>
          <a:prstGeom prst="rect">
            <a:avLst/>
          </a:prstGeom>
        </p:spPr>
      </p:pic>
      <p:pic>
        <p:nvPicPr>
          <p:cNvPr id="10" name="Immagine 9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E4401A0C-CB56-45D2-6380-A6BC86FE9A8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32861" y="6018791"/>
            <a:ext cx="992463" cy="766181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D3B185BF-7BDD-1CDA-8DB2-114346D99E0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57398" y="295778"/>
            <a:ext cx="1212639" cy="73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0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54990" y="3946842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pic>
        <p:nvPicPr>
          <p:cNvPr id="2" name="Immagine 1" descr="Immagine che contiene testo&#10;&#10;Descrizione generata automaticamente">
            <a:extLst>
              <a:ext uri="{FF2B5EF4-FFF2-40B4-BE49-F238E27FC236}">
                <a16:creationId xmlns:a16="http://schemas.microsoft.com/office/drawing/2014/main" id="{C888989F-8C19-826A-F9DB-E389A720CD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53833" y="373062"/>
            <a:ext cx="1646986" cy="992698"/>
          </a:xfrm>
          <a:prstGeom prst="rect">
            <a:avLst/>
          </a:prstGeom>
        </p:spPr>
      </p:pic>
      <p:pic>
        <p:nvPicPr>
          <p:cNvPr id="3" name="Immagine 2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2F35A3B8-6F60-D15E-0BB8-9BE99A32B1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11151" y="5932894"/>
            <a:ext cx="992463" cy="7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43368" y="1209973"/>
            <a:ext cx="111887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032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734798" cy="2025170"/>
          </a:xfrm>
        </p:spPr>
        <p:txBody>
          <a:bodyPr/>
          <a:lstStyle>
            <a:lvl1pPr marL="0" indent="0">
              <a:buNone/>
              <a:defRPr>
                <a:solidFill>
                  <a:srgbClr val="001344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1241426"/>
            <a:ext cx="5333999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testo&#10;&#10;Descrizione generata automaticamente">
            <a:extLst>
              <a:ext uri="{FF2B5EF4-FFF2-40B4-BE49-F238E27FC236}">
                <a16:creationId xmlns:a16="http://schemas.microsoft.com/office/drawing/2014/main" id="{989DCD75-9E7F-2617-F5C6-5B558CF1C1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53833" y="373062"/>
            <a:ext cx="1646986" cy="992698"/>
          </a:xfrm>
          <a:prstGeom prst="rect">
            <a:avLst/>
          </a:prstGeom>
        </p:spPr>
      </p:pic>
      <p:pic>
        <p:nvPicPr>
          <p:cNvPr id="3" name="Immagine 2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9DDC3E64-1EA5-FA23-4D9E-70AC2665BC6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11151" y="5932894"/>
            <a:ext cx="992463" cy="7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3F20DF3F-8802-9D16-A9C4-F859E2B370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1151" y="5932894"/>
            <a:ext cx="992463" cy="7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3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11939016" y="6466050"/>
            <a:ext cx="1088056" cy="40796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0"/>
            </a:ext>
          </a:extLst>
        </p:spPr>
        <p:txBody>
          <a:bodyPr/>
          <a:lstStyle>
            <a:lvl1pPr>
              <a:defRPr sz="1768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lvl1pPr>
          </a:lstStyle>
          <a:p>
            <a:pPr algn="l"/>
            <a:fld id="{F7021451-1387-4CA6-816F-3879F97B5CBC}" type="slidenum">
              <a:rPr lang="en-US" b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onten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322881" y="331845"/>
            <a:ext cx="11932467" cy="875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284" b="1" i="0" u="none" strike="noStrike" cap="non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22881" y="1228070"/>
            <a:ext cx="11932467" cy="540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20"/>
              </a:spcBef>
              <a:spcAft>
                <a:spcPts val="0"/>
              </a:spcAft>
              <a:buClr>
                <a:srgbClr val="A7A8AA"/>
              </a:buClr>
              <a:buSzPts val="1600"/>
              <a:buFont typeface="Arial"/>
              <a:buNone/>
              <a:defRPr sz="1632" b="1" i="0" u="none" strike="noStrike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90000"/>
              </a:lnSpc>
              <a:spcBef>
                <a:spcPts val="51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4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0000"/>
              </a:lnSpc>
              <a:spcBef>
                <a:spcPts val="51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3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0000"/>
              </a:lnSpc>
              <a:spcBef>
                <a:spcPts val="51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0000"/>
              </a:lnSpc>
              <a:spcBef>
                <a:spcPts val="51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51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51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51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51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2"/>
          </p:nvPr>
        </p:nvSpPr>
        <p:spPr>
          <a:xfrm>
            <a:off x="322880" y="1789204"/>
            <a:ext cx="11932467" cy="4243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66310" marR="0" lvl="0" indent="-23315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428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32619" marR="0" lvl="1" indent="-349732" algn="l" rtl="0">
              <a:lnSpc>
                <a:spcPct val="90000"/>
              </a:lnSpc>
              <a:spcBef>
                <a:spcPts val="51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3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98929" marR="0" lvl="2" indent="-349732" algn="l" rtl="0">
              <a:lnSpc>
                <a:spcPct val="90000"/>
              </a:lnSpc>
              <a:spcBef>
                <a:spcPts val="51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3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65239" marR="0" lvl="3" indent="-349732" algn="l" rtl="0">
              <a:lnSpc>
                <a:spcPct val="90000"/>
              </a:lnSpc>
              <a:spcBef>
                <a:spcPts val="51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3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331549" marR="0" lvl="4" indent="-349732" algn="l" rtl="0">
              <a:lnSpc>
                <a:spcPct val="90000"/>
              </a:lnSpc>
              <a:spcBef>
                <a:spcPts val="51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3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97858" marR="0" lvl="5" indent="-349732" algn="l" rtl="0">
              <a:lnSpc>
                <a:spcPct val="90000"/>
              </a:lnSpc>
              <a:spcBef>
                <a:spcPts val="51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3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64168" marR="0" lvl="6" indent="-349732" algn="l" rtl="0">
              <a:lnSpc>
                <a:spcPct val="90000"/>
              </a:lnSpc>
              <a:spcBef>
                <a:spcPts val="51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3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730478" marR="0" lvl="7" indent="-349732" algn="l" rtl="0">
              <a:lnSpc>
                <a:spcPct val="90000"/>
              </a:lnSpc>
              <a:spcBef>
                <a:spcPts val="51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3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96787" marR="0" lvl="8" indent="-349732" algn="l" rtl="0">
              <a:lnSpc>
                <a:spcPct val="90000"/>
              </a:lnSpc>
              <a:spcBef>
                <a:spcPts val="51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3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5989855" y="6528941"/>
            <a:ext cx="456881" cy="278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45" tIns="46610" rIns="93245" bIns="4661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it-IT" sz="918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t>‹#›</a:t>
            </a:fld>
            <a:endParaRPr sz="918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" name="Google Shape;15;p2" descr="A blue and white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3426" y="6434127"/>
            <a:ext cx="1020502" cy="368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 descr="Immagine che contiene Elementi grafici, schermata, grafica, testo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89927" y="6436882"/>
            <a:ext cx="296205" cy="353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6275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37" userDrawn="1">
          <p15:clr>
            <a:srgbClr val="FBAE40"/>
          </p15:clr>
        </p15:guide>
        <p15:guide id="2" pos="5223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81692"/>
            <a:ext cx="11734798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109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109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871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71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82" r:id="rId2"/>
    <p:sldLayoutId id="2147484300" r:id="rId3"/>
    <p:sldLayoutId id="2147484295" r:id="rId4"/>
    <p:sldLayoutId id="2147484240" r:id="rId5"/>
    <p:sldLayoutId id="2147484296" r:id="rId6"/>
    <p:sldLayoutId id="2147484241" r:id="rId7"/>
    <p:sldLayoutId id="2147484297" r:id="rId8"/>
    <p:sldLayoutId id="2147484244" r:id="rId9"/>
    <p:sldLayoutId id="2147484298" r:id="rId10"/>
    <p:sldLayoutId id="2147484245" r:id="rId11"/>
    <p:sldLayoutId id="2147484247" r:id="rId12"/>
    <p:sldLayoutId id="2147484337" r:id="rId13"/>
    <p:sldLayoutId id="2147484378" r:id="rId14"/>
    <p:sldLayoutId id="2147484249" r:id="rId15"/>
    <p:sldLayoutId id="2147484301" r:id="rId16"/>
    <p:sldLayoutId id="2147484252" r:id="rId17"/>
    <p:sldLayoutId id="2147484251" r:id="rId18"/>
    <p:sldLayoutId id="2147484254" r:id="rId19"/>
    <p:sldLayoutId id="2147484257" r:id="rId20"/>
    <p:sldLayoutId id="2147484377" r:id="rId21"/>
    <p:sldLayoutId id="2147484380" r:id="rId22"/>
    <p:sldLayoutId id="2147484258" r:id="rId23"/>
    <p:sldLayoutId id="2147484260" r:id="rId24"/>
    <p:sldLayoutId id="2147484299" r:id="rId25"/>
    <p:sldLayoutId id="2147484376" r:id="rId26"/>
    <p:sldLayoutId id="2147484381" r:id="rId27"/>
    <p:sldLayoutId id="2147484383" r:id="rId2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65" name="Group 64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67" name="Group 66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74" name="Rectangle 73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5" name="Rectangle 74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Rectangle 75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Rectangle 76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8" name="Rectangle 77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Rectangle 78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8" name="Group 67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71" name="Rectangle 70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72" name="Rectangle 71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73" name="Rectangle 72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9" name="TextBox 68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Main colors</a:t>
                </a:r>
              </a:p>
            </p:txBody>
          </p:sp>
          <p:sp>
            <p:nvSpPr>
              <p:cNvPr id="70" name="TextBox 69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Secondary colors (use only when</a:t>
                </a:r>
                <a:r>
                  <a:rPr lang="en-US" sz="1000" baseline="0" dirty="0">
                    <a:solidFill>
                      <a:schemeClr val="bg1"/>
                    </a:solidFill>
                  </a:rPr>
                  <a:t> necessary)</a:t>
                </a:r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Rectangle 65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11" r:id="rId2"/>
    <p:sldLayoutId id="2147484312" r:id="rId3"/>
    <p:sldLayoutId id="2147484313" r:id="rId4"/>
    <p:sldLayoutId id="2147484314" r:id="rId5"/>
    <p:sldLayoutId id="2147484315" r:id="rId6"/>
    <p:sldLayoutId id="2147484316" r:id="rId7"/>
    <p:sldLayoutId id="2147484327" r:id="rId8"/>
    <p:sldLayoutId id="2147484328" r:id="rId9"/>
    <p:sldLayoutId id="2147484329" r:id="rId10"/>
    <p:sldLayoutId id="2147484330" r:id="rId11"/>
    <p:sldLayoutId id="2147484331" r:id="rId12"/>
    <p:sldLayoutId id="2147484317" r:id="rId13"/>
    <p:sldLayoutId id="2147484332" r:id="rId14"/>
    <p:sldLayoutId id="2147484333" r:id="rId15"/>
    <p:sldLayoutId id="2147484334" r:id="rId16"/>
    <p:sldLayoutId id="2147484346" r:id="rId17"/>
    <p:sldLayoutId id="2147484336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11939016" y="6466050"/>
            <a:ext cx="1088056" cy="40796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0"/>
            </a:ext>
          </a:extLst>
        </p:spPr>
        <p:txBody>
          <a:bodyPr/>
          <a:lstStyle>
            <a:lvl1pPr>
              <a:defRPr sz="1768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lvl1pPr>
          </a:lstStyle>
          <a:p>
            <a:pPr algn="l"/>
            <a:fld id="{F7021451-1387-4CA6-816F-3879F97B5CBC}" type="slidenum">
              <a:rPr lang="en-US" b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1" r:id="rId2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iki.ros.org/it" TargetMode="External"/><Relationship Id="rId5" Type="http://schemas.openxmlformats.org/officeDocument/2006/relationships/hyperlink" Target="https://gazebosim.org/home" TargetMode="External"/><Relationship Id="rId4" Type="http://schemas.openxmlformats.org/officeDocument/2006/relationships/hyperlink" Target="https://www.ros.org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51.svg"/><Relationship Id="rId18" Type="http://schemas.openxmlformats.org/officeDocument/2006/relationships/image" Target="../media/image56.svg"/><Relationship Id="rId3" Type="http://schemas.openxmlformats.org/officeDocument/2006/relationships/image" Target="../media/image38.jpe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4.svg"/><Relationship Id="rId20" Type="http://schemas.openxmlformats.org/officeDocument/2006/relationships/image" Target="../media/image58.sv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sv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svg"/><Relationship Id="rId9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7.png"/><Relationship Id="rId7" Type="http://schemas.openxmlformats.org/officeDocument/2006/relationships/image" Target="../media/image70.sv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9.png"/><Relationship Id="rId5" Type="http://schemas.openxmlformats.org/officeDocument/2006/relationships/image" Target="../media/image41.jpeg"/><Relationship Id="rId10" Type="http://schemas.openxmlformats.org/officeDocument/2006/relationships/image" Target="../media/image73.jpeg"/><Relationship Id="rId4" Type="http://schemas.openxmlformats.org/officeDocument/2006/relationships/image" Target="../media/image68.svg"/><Relationship Id="rId9" Type="http://schemas.openxmlformats.org/officeDocument/2006/relationships/image" Target="../media/image72.sv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26" Type="http://schemas.openxmlformats.org/officeDocument/2006/relationships/image" Target="../media/image98.png"/><Relationship Id="rId3" Type="http://schemas.openxmlformats.org/officeDocument/2006/relationships/image" Target="../media/image75.svg"/><Relationship Id="rId21" Type="http://schemas.openxmlformats.org/officeDocument/2006/relationships/image" Target="../media/image93.svg"/><Relationship Id="rId34" Type="http://schemas.openxmlformats.org/officeDocument/2006/relationships/image" Target="../media/image106.svg"/><Relationship Id="rId7" Type="http://schemas.openxmlformats.org/officeDocument/2006/relationships/image" Target="../media/image79.svg"/><Relationship Id="rId12" Type="http://schemas.openxmlformats.org/officeDocument/2006/relationships/image" Target="../media/image84.png"/><Relationship Id="rId17" Type="http://schemas.openxmlformats.org/officeDocument/2006/relationships/image" Target="../media/image89.svg"/><Relationship Id="rId25" Type="http://schemas.openxmlformats.org/officeDocument/2006/relationships/image" Target="../media/image97.svg"/><Relationship Id="rId33" Type="http://schemas.openxmlformats.org/officeDocument/2006/relationships/image" Target="../media/image105.png"/><Relationship Id="rId2" Type="http://schemas.openxmlformats.org/officeDocument/2006/relationships/image" Target="../media/image74.png"/><Relationship Id="rId16" Type="http://schemas.openxmlformats.org/officeDocument/2006/relationships/image" Target="../media/image88.png"/><Relationship Id="rId20" Type="http://schemas.openxmlformats.org/officeDocument/2006/relationships/image" Target="../media/image92.png"/><Relationship Id="rId29" Type="http://schemas.openxmlformats.org/officeDocument/2006/relationships/image" Target="../media/image101.sv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8.png"/><Relationship Id="rId11" Type="http://schemas.openxmlformats.org/officeDocument/2006/relationships/image" Target="../media/image83.svg"/><Relationship Id="rId24" Type="http://schemas.openxmlformats.org/officeDocument/2006/relationships/image" Target="../media/image96.png"/><Relationship Id="rId32" Type="http://schemas.openxmlformats.org/officeDocument/2006/relationships/image" Target="../media/image104.png"/><Relationship Id="rId5" Type="http://schemas.openxmlformats.org/officeDocument/2006/relationships/image" Target="../media/image77.svg"/><Relationship Id="rId15" Type="http://schemas.openxmlformats.org/officeDocument/2006/relationships/image" Target="../media/image87.png"/><Relationship Id="rId23" Type="http://schemas.openxmlformats.org/officeDocument/2006/relationships/image" Target="../media/image95.svg"/><Relationship Id="rId28" Type="http://schemas.openxmlformats.org/officeDocument/2006/relationships/image" Target="../media/image100.png"/><Relationship Id="rId10" Type="http://schemas.openxmlformats.org/officeDocument/2006/relationships/image" Target="../media/image82.png"/><Relationship Id="rId19" Type="http://schemas.openxmlformats.org/officeDocument/2006/relationships/image" Target="../media/image91.svg"/><Relationship Id="rId31" Type="http://schemas.openxmlformats.org/officeDocument/2006/relationships/image" Target="../media/image103.svg"/><Relationship Id="rId4" Type="http://schemas.openxmlformats.org/officeDocument/2006/relationships/image" Target="../media/image76.png"/><Relationship Id="rId9" Type="http://schemas.openxmlformats.org/officeDocument/2006/relationships/image" Target="../media/image81.svg"/><Relationship Id="rId14" Type="http://schemas.openxmlformats.org/officeDocument/2006/relationships/image" Target="../media/image86.svg"/><Relationship Id="rId22" Type="http://schemas.openxmlformats.org/officeDocument/2006/relationships/image" Target="../media/image94.png"/><Relationship Id="rId27" Type="http://schemas.openxmlformats.org/officeDocument/2006/relationships/image" Target="../media/image99.svg"/><Relationship Id="rId30" Type="http://schemas.openxmlformats.org/officeDocument/2006/relationships/image" Target="../media/image102.png"/><Relationship Id="rId8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26" Type="http://schemas.openxmlformats.org/officeDocument/2006/relationships/image" Target="../media/image98.png"/><Relationship Id="rId3" Type="http://schemas.openxmlformats.org/officeDocument/2006/relationships/image" Target="../media/image75.svg"/><Relationship Id="rId21" Type="http://schemas.openxmlformats.org/officeDocument/2006/relationships/image" Target="../media/image93.svg"/><Relationship Id="rId34" Type="http://schemas.openxmlformats.org/officeDocument/2006/relationships/image" Target="../media/image106.svg"/><Relationship Id="rId7" Type="http://schemas.openxmlformats.org/officeDocument/2006/relationships/image" Target="../media/image79.svg"/><Relationship Id="rId12" Type="http://schemas.openxmlformats.org/officeDocument/2006/relationships/image" Target="../media/image84.png"/><Relationship Id="rId17" Type="http://schemas.openxmlformats.org/officeDocument/2006/relationships/image" Target="../media/image89.svg"/><Relationship Id="rId25" Type="http://schemas.openxmlformats.org/officeDocument/2006/relationships/image" Target="../media/image97.svg"/><Relationship Id="rId33" Type="http://schemas.openxmlformats.org/officeDocument/2006/relationships/image" Target="../media/image105.png"/><Relationship Id="rId2" Type="http://schemas.openxmlformats.org/officeDocument/2006/relationships/image" Target="../media/image74.png"/><Relationship Id="rId16" Type="http://schemas.openxmlformats.org/officeDocument/2006/relationships/image" Target="../media/image88.png"/><Relationship Id="rId20" Type="http://schemas.openxmlformats.org/officeDocument/2006/relationships/image" Target="../media/image92.png"/><Relationship Id="rId29" Type="http://schemas.openxmlformats.org/officeDocument/2006/relationships/image" Target="../media/image101.sv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8.png"/><Relationship Id="rId11" Type="http://schemas.openxmlformats.org/officeDocument/2006/relationships/image" Target="../media/image83.svg"/><Relationship Id="rId24" Type="http://schemas.openxmlformats.org/officeDocument/2006/relationships/image" Target="../media/image96.png"/><Relationship Id="rId32" Type="http://schemas.openxmlformats.org/officeDocument/2006/relationships/image" Target="../media/image104.png"/><Relationship Id="rId5" Type="http://schemas.openxmlformats.org/officeDocument/2006/relationships/image" Target="../media/image77.svg"/><Relationship Id="rId15" Type="http://schemas.openxmlformats.org/officeDocument/2006/relationships/image" Target="../media/image87.png"/><Relationship Id="rId23" Type="http://schemas.openxmlformats.org/officeDocument/2006/relationships/image" Target="../media/image95.svg"/><Relationship Id="rId28" Type="http://schemas.openxmlformats.org/officeDocument/2006/relationships/image" Target="../media/image100.png"/><Relationship Id="rId10" Type="http://schemas.openxmlformats.org/officeDocument/2006/relationships/image" Target="../media/image82.png"/><Relationship Id="rId19" Type="http://schemas.openxmlformats.org/officeDocument/2006/relationships/image" Target="../media/image91.svg"/><Relationship Id="rId31" Type="http://schemas.openxmlformats.org/officeDocument/2006/relationships/image" Target="../media/image103.svg"/><Relationship Id="rId4" Type="http://schemas.openxmlformats.org/officeDocument/2006/relationships/image" Target="../media/image76.png"/><Relationship Id="rId9" Type="http://schemas.openxmlformats.org/officeDocument/2006/relationships/image" Target="../media/image81.svg"/><Relationship Id="rId14" Type="http://schemas.openxmlformats.org/officeDocument/2006/relationships/image" Target="../media/image86.svg"/><Relationship Id="rId22" Type="http://schemas.openxmlformats.org/officeDocument/2006/relationships/image" Target="../media/image94.png"/><Relationship Id="rId27" Type="http://schemas.openxmlformats.org/officeDocument/2006/relationships/image" Target="../media/image99.svg"/><Relationship Id="rId30" Type="http://schemas.openxmlformats.org/officeDocument/2006/relationships/image" Target="../media/image102.png"/><Relationship Id="rId8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26" Type="http://schemas.openxmlformats.org/officeDocument/2006/relationships/image" Target="../media/image98.png"/><Relationship Id="rId3" Type="http://schemas.openxmlformats.org/officeDocument/2006/relationships/image" Target="../media/image75.svg"/><Relationship Id="rId21" Type="http://schemas.openxmlformats.org/officeDocument/2006/relationships/image" Target="../media/image93.svg"/><Relationship Id="rId34" Type="http://schemas.openxmlformats.org/officeDocument/2006/relationships/image" Target="../media/image106.svg"/><Relationship Id="rId7" Type="http://schemas.openxmlformats.org/officeDocument/2006/relationships/image" Target="../media/image79.svg"/><Relationship Id="rId12" Type="http://schemas.openxmlformats.org/officeDocument/2006/relationships/image" Target="../media/image84.png"/><Relationship Id="rId17" Type="http://schemas.openxmlformats.org/officeDocument/2006/relationships/image" Target="../media/image89.svg"/><Relationship Id="rId25" Type="http://schemas.openxmlformats.org/officeDocument/2006/relationships/image" Target="../media/image97.svg"/><Relationship Id="rId33" Type="http://schemas.openxmlformats.org/officeDocument/2006/relationships/image" Target="../media/image105.png"/><Relationship Id="rId2" Type="http://schemas.openxmlformats.org/officeDocument/2006/relationships/image" Target="../media/image74.png"/><Relationship Id="rId16" Type="http://schemas.openxmlformats.org/officeDocument/2006/relationships/image" Target="../media/image88.png"/><Relationship Id="rId20" Type="http://schemas.openxmlformats.org/officeDocument/2006/relationships/image" Target="../media/image92.png"/><Relationship Id="rId29" Type="http://schemas.openxmlformats.org/officeDocument/2006/relationships/image" Target="../media/image101.sv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8.png"/><Relationship Id="rId11" Type="http://schemas.openxmlformats.org/officeDocument/2006/relationships/image" Target="../media/image83.svg"/><Relationship Id="rId24" Type="http://schemas.openxmlformats.org/officeDocument/2006/relationships/image" Target="../media/image96.png"/><Relationship Id="rId32" Type="http://schemas.openxmlformats.org/officeDocument/2006/relationships/image" Target="../media/image104.png"/><Relationship Id="rId5" Type="http://schemas.openxmlformats.org/officeDocument/2006/relationships/image" Target="../media/image77.svg"/><Relationship Id="rId15" Type="http://schemas.openxmlformats.org/officeDocument/2006/relationships/image" Target="../media/image87.png"/><Relationship Id="rId23" Type="http://schemas.openxmlformats.org/officeDocument/2006/relationships/image" Target="../media/image95.svg"/><Relationship Id="rId28" Type="http://schemas.openxmlformats.org/officeDocument/2006/relationships/image" Target="../media/image100.png"/><Relationship Id="rId10" Type="http://schemas.openxmlformats.org/officeDocument/2006/relationships/image" Target="../media/image82.png"/><Relationship Id="rId19" Type="http://schemas.openxmlformats.org/officeDocument/2006/relationships/image" Target="../media/image91.svg"/><Relationship Id="rId31" Type="http://schemas.openxmlformats.org/officeDocument/2006/relationships/image" Target="../media/image103.svg"/><Relationship Id="rId4" Type="http://schemas.openxmlformats.org/officeDocument/2006/relationships/image" Target="../media/image76.png"/><Relationship Id="rId9" Type="http://schemas.openxmlformats.org/officeDocument/2006/relationships/image" Target="../media/image81.svg"/><Relationship Id="rId14" Type="http://schemas.openxmlformats.org/officeDocument/2006/relationships/image" Target="../media/image86.svg"/><Relationship Id="rId22" Type="http://schemas.openxmlformats.org/officeDocument/2006/relationships/image" Target="../media/image94.png"/><Relationship Id="rId27" Type="http://schemas.openxmlformats.org/officeDocument/2006/relationships/image" Target="../media/image99.svg"/><Relationship Id="rId30" Type="http://schemas.openxmlformats.org/officeDocument/2006/relationships/image" Target="../media/image102.png"/><Relationship Id="rId8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26" Type="http://schemas.openxmlformats.org/officeDocument/2006/relationships/image" Target="../media/image98.png"/><Relationship Id="rId3" Type="http://schemas.openxmlformats.org/officeDocument/2006/relationships/image" Target="../media/image75.svg"/><Relationship Id="rId21" Type="http://schemas.openxmlformats.org/officeDocument/2006/relationships/image" Target="../media/image93.svg"/><Relationship Id="rId34" Type="http://schemas.openxmlformats.org/officeDocument/2006/relationships/image" Target="../media/image106.svg"/><Relationship Id="rId7" Type="http://schemas.openxmlformats.org/officeDocument/2006/relationships/image" Target="../media/image79.svg"/><Relationship Id="rId12" Type="http://schemas.openxmlformats.org/officeDocument/2006/relationships/image" Target="../media/image84.png"/><Relationship Id="rId17" Type="http://schemas.openxmlformats.org/officeDocument/2006/relationships/image" Target="../media/image89.svg"/><Relationship Id="rId25" Type="http://schemas.openxmlformats.org/officeDocument/2006/relationships/image" Target="../media/image97.svg"/><Relationship Id="rId33" Type="http://schemas.openxmlformats.org/officeDocument/2006/relationships/image" Target="../media/image105.png"/><Relationship Id="rId2" Type="http://schemas.openxmlformats.org/officeDocument/2006/relationships/image" Target="../media/image74.png"/><Relationship Id="rId16" Type="http://schemas.openxmlformats.org/officeDocument/2006/relationships/image" Target="../media/image88.png"/><Relationship Id="rId20" Type="http://schemas.openxmlformats.org/officeDocument/2006/relationships/image" Target="../media/image92.png"/><Relationship Id="rId29" Type="http://schemas.openxmlformats.org/officeDocument/2006/relationships/image" Target="../media/image101.sv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8.png"/><Relationship Id="rId11" Type="http://schemas.openxmlformats.org/officeDocument/2006/relationships/image" Target="../media/image83.svg"/><Relationship Id="rId24" Type="http://schemas.openxmlformats.org/officeDocument/2006/relationships/image" Target="../media/image96.png"/><Relationship Id="rId32" Type="http://schemas.openxmlformats.org/officeDocument/2006/relationships/image" Target="../media/image104.png"/><Relationship Id="rId5" Type="http://schemas.openxmlformats.org/officeDocument/2006/relationships/image" Target="../media/image77.svg"/><Relationship Id="rId15" Type="http://schemas.openxmlformats.org/officeDocument/2006/relationships/image" Target="../media/image87.png"/><Relationship Id="rId23" Type="http://schemas.openxmlformats.org/officeDocument/2006/relationships/image" Target="../media/image95.svg"/><Relationship Id="rId28" Type="http://schemas.openxmlformats.org/officeDocument/2006/relationships/image" Target="../media/image100.png"/><Relationship Id="rId10" Type="http://schemas.openxmlformats.org/officeDocument/2006/relationships/image" Target="../media/image82.png"/><Relationship Id="rId19" Type="http://schemas.openxmlformats.org/officeDocument/2006/relationships/image" Target="../media/image91.svg"/><Relationship Id="rId31" Type="http://schemas.openxmlformats.org/officeDocument/2006/relationships/image" Target="../media/image103.svg"/><Relationship Id="rId4" Type="http://schemas.openxmlformats.org/officeDocument/2006/relationships/image" Target="../media/image76.png"/><Relationship Id="rId9" Type="http://schemas.openxmlformats.org/officeDocument/2006/relationships/image" Target="../media/image81.svg"/><Relationship Id="rId14" Type="http://schemas.openxmlformats.org/officeDocument/2006/relationships/image" Target="../media/image86.svg"/><Relationship Id="rId22" Type="http://schemas.openxmlformats.org/officeDocument/2006/relationships/image" Target="../media/image94.png"/><Relationship Id="rId27" Type="http://schemas.openxmlformats.org/officeDocument/2006/relationships/image" Target="../media/image99.svg"/><Relationship Id="rId30" Type="http://schemas.openxmlformats.org/officeDocument/2006/relationships/image" Target="../media/image102.png"/><Relationship Id="rId8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pim-aoai-smart-loadbalancing/" TargetMode="External"/><Relationship Id="rId2" Type="http://schemas.openxmlformats.org/officeDocument/2006/relationships/hyperlink" Target="https://learn.microsoft.com/en-us/azure/search/cognitive-search-concept-intro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8.jpg"/><Relationship Id="rId5" Type="http://schemas.openxmlformats.org/officeDocument/2006/relationships/hyperlink" Target="https://github.com/Azure/azure-openai-benchmark" TargetMode="External"/><Relationship Id="rId4" Type="http://schemas.openxmlformats.org/officeDocument/2006/relationships/hyperlink" Target="https://techcommunity.microsoft.com/t5/fasttrack-for-azure/azure-openai-insights-monitoring-ai-with-confidence/ba-p/4026850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65619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910C17-FF43-E7E3-D1AC-19A70DFD7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33548"/>
            <a:ext cx="12465823" cy="71122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04D191-D1AC-0EC2-589A-46B0AE99FCE7}"/>
              </a:ext>
            </a:extLst>
          </p:cNvPr>
          <p:cNvSpPr txBox="1"/>
          <p:nvPr/>
        </p:nvSpPr>
        <p:spPr>
          <a:xfrm>
            <a:off x="-2" y="6436329"/>
            <a:ext cx="12465823" cy="627864"/>
          </a:xfrm>
          <a:prstGeom prst="rect">
            <a:avLst/>
          </a:prstGeom>
          <a:solidFill>
            <a:srgbClr val="4A5F5E">
              <a:alpha val="40000"/>
            </a:srgbClr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We will wear a second screen all days, we are going to view the world in 3D</a:t>
            </a:r>
          </a:p>
        </p:txBody>
      </p:sp>
    </p:spTree>
    <p:extLst>
      <p:ext uri="{BB962C8B-B14F-4D97-AF65-F5344CB8AC3E}">
        <p14:creationId xmlns:p14="http://schemas.microsoft.com/office/powerpoint/2010/main" val="324221082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5EB42-B301-EBA3-BF8F-0AAACD3E0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7237" y="220662"/>
            <a:ext cx="11125200" cy="1015663"/>
          </a:xfrm>
        </p:spPr>
        <p:txBody>
          <a:bodyPr/>
          <a:lstStyle/>
          <a:p>
            <a:r>
              <a:rPr lang="en-US" sz="6000" dirty="0"/>
              <a:t>Metaverse vs Extended Reality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5127EF-D3CD-F8B9-C8FF-3DB87ED8B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88" y="1176385"/>
            <a:ext cx="5334000" cy="19571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1E002D-0144-33C0-7904-0A262C357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87" y="3241103"/>
            <a:ext cx="5333999" cy="3045542"/>
          </a:xfrm>
          <a:prstGeom prst="rect">
            <a:avLst/>
          </a:prstGeom>
        </p:spPr>
      </p:pic>
      <p:pic>
        <p:nvPicPr>
          <p:cNvPr id="2052" name="Picture 4" descr="Extended Reality Is on the Path to Growth - CCS Insight">
            <a:extLst>
              <a:ext uri="{FF2B5EF4-FFF2-40B4-BE49-F238E27FC236}">
                <a16:creationId xmlns:a16="http://schemas.microsoft.com/office/drawing/2014/main" id="{A71EE36B-4A6C-CEC9-8B27-3E29CCCB2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837" y="1176385"/>
            <a:ext cx="6091084" cy="304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62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5EB42-B301-EBA3-BF8F-0AAACD3E0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7237" y="144462"/>
            <a:ext cx="11125200" cy="1181862"/>
          </a:xfrm>
        </p:spPr>
        <p:txBody>
          <a:bodyPr/>
          <a:lstStyle/>
          <a:p>
            <a:r>
              <a:rPr lang="en-US" dirty="0"/>
              <a:t>Quiz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87699-1477-2BC8-E3A2-D9E5F7EA1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37" y="1439862"/>
            <a:ext cx="3810000" cy="3847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7A8DA8-8028-1D80-47A5-86847E9EF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237" y="1440634"/>
            <a:ext cx="4062229" cy="384717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33B6C84-64B6-5ACF-463C-FCC760325C81}"/>
              </a:ext>
            </a:extLst>
          </p:cNvPr>
          <p:cNvSpPr/>
          <p:nvPr/>
        </p:nvSpPr>
        <p:spPr bwMode="auto">
          <a:xfrm>
            <a:off x="4618037" y="3116262"/>
            <a:ext cx="1981200" cy="838200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79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6692C-9C8F-89D3-0EB3-9B51FCCCD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437" y="144462"/>
            <a:ext cx="10058400" cy="1015663"/>
          </a:xfrm>
        </p:spPr>
        <p:txBody>
          <a:bodyPr/>
          <a:lstStyle/>
          <a:p>
            <a:r>
              <a:rPr lang="en-US" sz="6000" dirty="0"/>
              <a:t>Which technologies to use?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560B57-2FDE-1DFC-B346-39380F887A1A}"/>
              </a:ext>
            </a:extLst>
          </p:cNvPr>
          <p:cNvSpPr txBox="1"/>
          <p:nvPr/>
        </p:nvSpPr>
        <p:spPr>
          <a:xfrm>
            <a:off x="198437" y="1820862"/>
            <a:ext cx="62484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WebXR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API</a:t>
            </a:r>
            <a:r>
              <a:rPr lang="en-US" dirty="0"/>
              <a:t>: This is the core technology that enables XR experiences on the web. It provides access to input and output capabilities on both AR and VR devices.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Three.js / Babylon.js</a:t>
            </a:r>
            <a:r>
              <a:rPr lang="en-US" dirty="0"/>
              <a:t>: These are high-level JavaScript libraries that make it easier to create and render 3D scenes in a browser. They wrap lower-level WebGL calls and are compatible with </a:t>
            </a:r>
            <a:r>
              <a:rPr lang="en-US" dirty="0" err="1"/>
              <a:t>WebXR</a:t>
            </a:r>
            <a:r>
              <a:rPr lang="en-US" dirty="0"/>
              <a:t> for immersive experiences.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A-Frame</a:t>
            </a:r>
            <a:r>
              <a:rPr lang="en-US" dirty="0"/>
              <a:t>: This is a web framework for building VR experiences. It is built on top of HTML, making it accessible for web developers without deep knowledge of WebGL.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React 360</a:t>
            </a:r>
            <a:r>
              <a:rPr lang="en-US" dirty="0"/>
              <a:t>: Created by Facebook, this framework is designed for building interactive 360-degree experiences that can run in web browsers and on VR headsets.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772A9A8-C1F8-82DE-1B17-7F99D26ADB48}"/>
              </a:ext>
            </a:extLst>
          </p:cNvPr>
          <p:cNvSpPr txBox="1">
            <a:spLocks/>
          </p:cNvSpPr>
          <p:nvPr/>
        </p:nvSpPr>
        <p:spPr>
          <a:xfrm>
            <a:off x="198437" y="1217450"/>
            <a:ext cx="6705600" cy="738664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200" b="0" kern="1200" cap="none" spc="-100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Web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D9915F5-2ED9-E49F-5B10-06111F84BAAA}"/>
              </a:ext>
            </a:extLst>
          </p:cNvPr>
          <p:cNvSpPr txBox="1">
            <a:spLocks/>
          </p:cNvSpPr>
          <p:nvPr/>
        </p:nvSpPr>
        <p:spPr>
          <a:xfrm>
            <a:off x="6218237" y="1201825"/>
            <a:ext cx="6705600" cy="738664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200" b="0" kern="1200" cap="none" spc="-100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Headset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1EB3FD-213F-E11A-16FC-5587B4602523}"/>
              </a:ext>
            </a:extLst>
          </p:cNvPr>
          <p:cNvSpPr txBox="1"/>
          <p:nvPr/>
        </p:nvSpPr>
        <p:spPr>
          <a:xfrm>
            <a:off x="6313260" y="1820861"/>
            <a:ext cx="600097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Unity</a:t>
            </a:r>
            <a:r>
              <a:rPr lang="en-US" dirty="0"/>
              <a:t>: One of the most popular game development platforms, Unity offers robust support for VR and AR development across multiple headset types. It provides a wide range of tools and assets for immersive content creation.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Unreal Engine</a:t>
            </a:r>
            <a:r>
              <a:rPr lang="en-US" dirty="0"/>
              <a:t>: Known for its high-fidelity visuals, Unreal Engine is another powerful choice for creating VR and AR experiences. It supports various VR platforms and is favored for high-quality graphics and complex simulations.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SteamVR</a:t>
            </a:r>
            <a:r>
              <a:rPr lang="en-US" dirty="0"/>
              <a:t>: This is a full-featured platform for VR development, supporting major VR devices like HTC </a:t>
            </a:r>
            <a:r>
              <a:rPr lang="en-US" dirty="0" err="1"/>
              <a:t>Vive</a:t>
            </a:r>
            <a:r>
              <a:rPr lang="en-US" dirty="0"/>
              <a:t> and Oculus Rift. It integrates with both Unity and Unreal Engine.</a:t>
            </a:r>
          </a:p>
        </p:txBody>
      </p:sp>
    </p:spTree>
    <p:extLst>
      <p:ext uri="{BB962C8B-B14F-4D97-AF65-F5344CB8AC3E}">
        <p14:creationId xmlns:p14="http://schemas.microsoft.com/office/powerpoint/2010/main" val="9805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68D2CC-61BB-9296-1AAF-C968C3E3A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02" y="2114550"/>
            <a:ext cx="4233735" cy="1840230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7A2AAB-CF55-6EFB-DB9B-0A70EBC7F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637" y="1363662"/>
            <a:ext cx="4182059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4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2B3587-2E23-71A7-15C8-DCBBB76BB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38" y="-36241"/>
            <a:ext cx="12539951" cy="70307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6B1CF9-EBAE-AB41-91CA-11B8D49D6E3C}"/>
              </a:ext>
            </a:extLst>
          </p:cNvPr>
          <p:cNvSpPr txBox="1"/>
          <p:nvPr/>
        </p:nvSpPr>
        <p:spPr>
          <a:xfrm>
            <a:off x="-1" y="6443844"/>
            <a:ext cx="12436476" cy="627864"/>
          </a:xfrm>
          <a:prstGeom prst="rect">
            <a:avLst/>
          </a:prstGeom>
          <a:solidFill>
            <a:srgbClr val="010101">
              <a:alpha val="20000"/>
            </a:srgbClr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AI + Computer Graphics + Physics will create human robots that will be part of our life</a:t>
            </a:r>
          </a:p>
        </p:txBody>
      </p:sp>
    </p:spTree>
    <p:extLst>
      <p:ext uri="{BB962C8B-B14F-4D97-AF65-F5344CB8AC3E}">
        <p14:creationId xmlns:p14="http://schemas.microsoft.com/office/powerpoint/2010/main" val="390642365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6DC24-E522-00DD-7E61-6787E5DE2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437" y="144462"/>
            <a:ext cx="9448800" cy="1181862"/>
          </a:xfrm>
        </p:spPr>
        <p:txBody>
          <a:bodyPr/>
          <a:lstStyle/>
          <a:p>
            <a:r>
              <a:rPr lang="en-US" dirty="0"/>
              <a:t>Where to start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047FCD-5999-44C6-66AD-DF07EFB02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637" y="1309526"/>
            <a:ext cx="4562051" cy="34881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1E2F69-6B90-3A8F-7A1E-4D668C775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37" y="1290033"/>
            <a:ext cx="5158369" cy="3507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93D122-BE59-8314-454C-206F1854CA89}"/>
              </a:ext>
            </a:extLst>
          </p:cNvPr>
          <p:cNvSpPr txBox="1"/>
          <p:nvPr/>
        </p:nvSpPr>
        <p:spPr>
          <a:xfrm>
            <a:off x="350837" y="4945062"/>
            <a:ext cx="5234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4"/>
              </a:rPr>
              <a:t>ROS: Home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1C4B55-500B-5B16-B661-5A1411543D92}"/>
              </a:ext>
            </a:extLst>
          </p:cNvPr>
          <p:cNvSpPr txBox="1"/>
          <p:nvPr/>
        </p:nvSpPr>
        <p:spPr>
          <a:xfrm>
            <a:off x="5913437" y="4915859"/>
            <a:ext cx="6783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Gazebo (gazebosim.org)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88E74B-DDB5-BCC0-09D0-1D6B01FE00C4}"/>
              </a:ext>
            </a:extLst>
          </p:cNvPr>
          <p:cNvSpPr txBox="1"/>
          <p:nvPr/>
        </p:nvSpPr>
        <p:spPr>
          <a:xfrm>
            <a:off x="350837" y="5443161"/>
            <a:ext cx="6783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it - ROS Wiki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43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1347CE-0CE1-415C-9F73-FE5F854F0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42944"/>
            <a:ext cx="12582367" cy="71978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9BF652-D906-7E06-CCA9-3A291FBF4F68}"/>
              </a:ext>
            </a:extLst>
          </p:cNvPr>
          <p:cNvSpPr txBox="1"/>
          <p:nvPr/>
        </p:nvSpPr>
        <p:spPr>
          <a:xfrm>
            <a:off x="-1" y="6526998"/>
            <a:ext cx="12582366" cy="627864"/>
          </a:xfrm>
          <a:prstGeom prst="rect">
            <a:avLst/>
          </a:prstGeom>
          <a:solidFill>
            <a:srgbClr val="010101">
              <a:alpha val="20000"/>
            </a:srgbClr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Quantum computing will change everything … well not everything… a lot</a:t>
            </a:r>
          </a:p>
        </p:txBody>
      </p:sp>
    </p:spTree>
    <p:extLst>
      <p:ext uri="{BB962C8B-B14F-4D97-AF65-F5344CB8AC3E}">
        <p14:creationId xmlns:p14="http://schemas.microsoft.com/office/powerpoint/2010/main" val="410597618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F0D747-A3F6-B805-71C9-A3CD466B7B36}"/>
              </a:ext>
            </a:extLst>
          </p:cNvPr>
          <p:cNvSpPr txBox="1"/>
          <p:nvPr/>
        </p:nvSpPr>
        <p:spPr>
          <a:xfrm>
            <a:off x="198437" y="525462"/>
            <a:ext cx="59436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8288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</a:pPr>
            <a:r>
              <a:rPr lang="en-US" sz="2000" b="0" i="0" dirty="0">
                <a:solidFill>
                  <a:schemeClr val="bg1"/>
                </a:solidFill>
                <a:effectLst/>
              </a:rPr>
              <a:t>Quantum computers compute on electrons and particles (</a:t>
            </a:r>
            <a:r>
              <a:rPr lang="en-US" sz="2000" b="1" i="0" dirty="0">
                <a:solidFill>
                  <a:schemeClr val="bg1"/>
                </a:solidFill>
                <a:effectLst/>
              </a:rPr>
              <a:t>Qubit</a:t>
            </a:r>
            <a:r>
              <a:rPr lang="en-US" sz="2000" b="0" i="0" dirty="0">
                <a:solidFill>
                  <a:schemeClr val="bg1"/>
                </a:solidFill>
                <a:effectLst/>
              </a:rPr>
              <a:t>), which</a:t>
            </a:r>
            <a:r>
              <a:rPr lang="en-US" sz="2000" b="1" i="0" dirty="0">
                <a:solidFill>
                  <a:schemeClr val="bg1"/>
                </a:solidFill>
                <a:effectLst/>
              </a:rPr>
              <a:t> </a:t>
            </a:r>
            <a:r>
              <a:rPr lang="en-US" sz="2000" i="0" dirty="0">
                <a:solidFill>
                  <a:schemeClr val="bg1"/>
                </a:solidFill>
                <a:effectLst/>
              </a:rPr>
              <a:t>act like waves</a:t>
            </a:r>
            <a:r>
              <a:rPr lang="en-US" sz="2000" dirty="0">
                <a:solidFill>
                  <a:schemeClr val="bg1"/>
                </a:solidFill>
              </a:rPr>
              <a:t>,</a:t>
            </a:r>
            <a:r>
              <a:rPr lang="en-US" sz="2000" b="0" i="0" dirty="0">
                <a:solidFill>
                  <a:schemeClr val="bg1"/>
                </a:solidFill>
                <a:effectLst/>
              </a:rPr>
              <a:t> that</a:t>
            </a:r>
            <a:r>
              <a:rPr lang="en-US" sz="2000" b="1" i="0" dirty="0">
                <a:solidFill>
                  <a:schemeClr val="bg1"/>
                </a:solidFill>
                <a:effectLst/>
              </a:rPr>
              <a:t> </a:t>
            </a:r>
            <a:r>
              <a:rPr lang="en-US" sz="2000" i="0" dirty="0">
                <a:solidFill>
                  <a:schemeClr val="bg1"/>
                </a:solidFill>
                <a:effectLst/>
              </a:rPr>
              <a:t>could be</a:t>
            </a:r>
            <a:r>
              <a:rPr lang="en-US" sz="2000" b="1" i="0" dirty="0">
                <a:solidFill>
                  <a:schemeClr val="bg1"/>
                </a:solidFill>
                <a:effectLst/>
              </a:rPr>
              <a:t> </a:t>
            </a:r>
            <a:r>
              <a:rPr lang="en-US" sz="2000" i="0" dirty="0">
                <a:solidFill>
                  <a:schemeClr val="bg1"/>
                </a:solidFill>
                <a:effectLst/>
              </a:rPr>
              <a:t>in two places at the same time</a:t>
            </a:r>
            <a:r>
              <a:rPr lang="en-US" sz="2000" dirty="0">
                <a:solidFill>
                  <a:schemeClr val="bg1"/>
                </a:solidFill>
              </a:rPr>
              <a:t> (</a:t>
            </a:r>
            <a:r>
              <a:rPr lang="en-US" sz="2000" b="1" dirty="0">
                <a:solidFill>
                  <a:schemeClr val="bg1"/>
                </a:solidFill>
              </a:rPr>
              <a:t>Superposition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  <a:r>
              <a:rPr lang="en-US" sz="2000" b="0" i="0" dirty="0">
                <a:solidFill>
                  <a:schemeClr val="bg1"/>
                </a:solidFill>
                <a:effectLst/>
              </a:rPr>
              <a:t> that's what gives quantum computers their power.</a:t>
            </a:r>
          </a:p>
          <a:p>
            <a:pPr marL="18288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</a:pPr>
            <a:endParaRPr lang="en-US" sz="2000" dirty="0">
              <a:solidFill>
                <a:schemeClr val="bg1"/>
              </a:solidFill>
            </a:endParaRPr>
          </a:p>
          <a:p>
            <a:pPr marL="18288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</a:pPr>
            <a:r>
              <a:rPr lang="en-US" sz="2000" dirty="0">
                <a:solidFill>
                  <a:schemeClr val="bg1"/>
                </a:solidFill>
              </a:rPr>
              <a:t>Furthermore, the Qubits can be linked together so that the state of one qubit instantly affects the state of another, even at enormous distance (</a:t>
            </a:r>
            <a:r>
              <a:rPr lang="en-US" sz="2000" b="1" dirty="0">
                <a:solidFill>
                  <a:schemeClr val="bg1"/>
                </a:solidFill>
              </a:rPr>
              <a:t>Entanglement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</a:p>
          <a:p>
            <a:pPr marL="18288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</a:pPr>
            <a:endParaRPr lang="en-US" sz="2000" dirty="0">
              <a:solidFill>
                <a:schemeClr val="bg1"/>
              </a:solidFill>
            </a:endParaRPr>
          </a:p>
          <a:p>
            <a:pPr marL="18288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</a:pPr>
            <a:r>
              <a:rPr lang="en-US" sz="2000" i="0" dirty="0">
                <a:solidFill>
                  <a:schemeClr val="bg1"/>
                </a:solidFill>
                <a:effectLst/>
              </a:rPr>
              <a:t>They compute on not just one universe but an </a:t>
            </a:r>
            <a:r>
              <a:rPr lang="en-US" sz="2000" b="1" i="0" dirty="0">
                <a:solidFill>
                  <a:schemeClr val="bg1"/>
                </a:solidFill>
                <a:effectLst/>
              </a:rPr>
              <a:t>infinite number of parallel universes</a:t>
            </a:r>
            <a:r>
              <a:rPr lang="en-US" sz="2000" i="0" dirty="0">
                <a:solidFill>
                  <a:schemeClr val="bg1"/>
                </a:solidFill>
                <a:effectLst/>
              </a:rPr>
              <a:t>.</a:t>
            </a:r>
          </a:p>
        </p:txBody>
      </p:sp>
      <p:pic>
        <p:nvPicPr>
          <p:cNvPr id="4" name="Picture 3" descr="A light fixture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D8360AC5-1780-5D97-0973-D584063A8C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9" r="24397"/>
          <a:stretch/>
        </p:blipFill>
        <p:spPr>
          <a:xfrm>
            <a:off x="7204309" y="0"/>
            <a:ext cx="5215066" cy="6164262"/>
          </a:xfrm>
          <a:custGeom>
            <a:avLst/>
            <a:gdLst/>
            <a:ahLst/>
            <a:cxnLst/>
            <a:rect l="l" t="t" r="r" b="b"/>
            <a:pathLst>
              <a:path w="5215066" h="6858000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037288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6F030A-35E4-DCE0-4DCB-AF0FE90A06A9}"/>
              </a:ext>
            </a:extLst>
          </p:cNvPr>
          <p:cNvSpPr txBox="1"/>
          <p:nvPr/>
        </p:nvSpPr>
        <p:spPr>
          <a:xfrm>
            <a:off x="6989885" y="224631"/>
            <a:ext cx="5181599" cy="6545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8288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</a:pPr>
            <a:r>
              <a:rPr lang="en-US" sz="1400" i="0" dirty="0">
                <a:effectLst/>
              </a:rPr>
              <a:t>We use 1000 32-core processor AMD's Ryzen Threadripper which can perform 11.076.923.076 comparison per minute.</a:t>
            </a:r>
          </a:p>
          <a:p>
            <a:pPr marL="18288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</a:pPr>
            <a:endParaRPr lang="en-US" sz="1400" dirty="0"/>
          </a:p>
          <a:p>
            <a:pPr marL="18288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</a:pPr>
            <a:r>
              <a:rPr lang="en-US" sz="1400" i="0" dirty="0">
                <a:effectLst/>
              </a:rPr>
              <a:t>We run all the 1000 CPUs for 1000 years.</a:t>
            </a:r>
          </a:p>
          <a:p>
            <a:pPr marL="18288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</a:pPr>
            <a:endParaRPr lang="en-US" sz="1400" dirty="0"/>
          </a:p>
          <a:p>
            <a:pPr marL="18288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</a:pPr>
            <a:r>
              <a:rPr lang="en-US" sz="1400" i="0" dirty="0">
                <a:effectLst/>
              </a:rPr>
              <a:t>How many comparison our system can do ?</a:t>
            </a:r>
          </a:p>
          <a:p>
            <a:pPr marL="18288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</a:pPr>
            <a:endParaRPr lang="en-US" sz="1400" dirty="0"/>
          </a:p>
          <a:p>
            <a:pPr marL="18288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</a:pPr>
            <a:r>
              <a:rPr lang="en-US" sz="1400" i="0" dirty="0">
                <a:effectLst/>
              </a:rPr>
              <a:t>Total number of comparison = </a:t>
            </a:r>
            <a:r>
              <a:rPr lang="en-US" sz="1400" i="0" dirty="0">
                <a:solidFill>
                  <a:srgbClr val="92D050"/>
                </a:solidFill>
                <a:effectLst/>
              </a:rPr>
              <a:t>5.82203E+21</a:t>
            </a:r>
          </a:p>
          <a:p>
            <a:pPr marL="18288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</a:pPr>
            <a:endParaRPr lang="en-US" sz="1400" i="0" dirty="0">
              <a:effectLst/>
            </a:endParaRPr>
          </a:p>
          <a:p>
            <a:pPr marL="182880">
              <a:spcBef>
                <a:spcPts val="400"/>
              </a:spcBef>
              <a:spcAft>
                <a:spcPts val="400"/>
              </a:spcAft>
            </a:pPr>
            <a:r>
              <a:rPr lang="en-US" sz="1400" i="0" dirty="0">
                <a:effectLst/>
              </a:rPr>
              <a:t>How many permutations a deck of cards has ?</a:t>
            </a:r>
          </a:p>
          <a:p>
            <a:pPr marL="18288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</a:pPr>
            <a:endParaRPr lang="en-US" sz="1400" dirty="0"/>
          </a:p>
          <a:p>
            <a:pPr marL="182880">
              <a:spcBef>
                <a:spcPts val="400"/>
              </a:spcBef>
              <a:spcAft>
                <a:spcPts val="400"/>
              </a:spcAft>
            </a:pPr>
            <a:r>
              <a:rPr lang="en-US" sz="1400" b="0" i="0" dirty="0">
                <a:effectLst/>
              </a:rPr>
              <a:t>Total number of permutations : fact(52) = </a:t>
            </a:r>
            <a:r>
              <a:rPr lang="en-US" sz="1400" i="0" dirty="0">
                <a:solidFill>
                  <a:srgbClr val="92D050"/>
                </a:solidFill>
                <a:effectLst/>
              </a:rPr>
              <a:t>8.06582E+67</a:t>
            </a:r>
          </a:p>
          <a:p>
            <a:pPr marL="182880">
              <a:spcBef>
                <a:spcPts val="400"/>
              </a:spcBef>
              <a:spcAft>
                <a:spcPts val="400"/>
              </a:spcAft>
            </a:pPr>
            <a:endParaRPr lang="en-US" sz="1400" i="0" dirty="0">
              <a:solidFill>
                <a:srgbClr val="92D050"/>
              </a:solidFill>
              <a:effectLst/>
            </a:endParaRPr>
          </a:p>
          <a:p>
            <a:pPr marL="182880">
              <a:spcBef>
                <a:spcPts val="400"/>
              </a:spcBef>
              <a:spcAft>
                <a:spcPts val="400"/>
              </a:spcAft>
            </a:pPr>
            <a:r>
              <a:rPr lang="en-US" sz="1400" b="0" i="0" dirty="0">
                <a:effectLst/>
              </a:rPr>
              <a:t>With 1B years and 1B of CPUs we can reach </a:t>
            </a:r>
            <a:r>
              <a:rPr lang="en-US" sz="1400" b="0" i="0" dirty="0">
                <a:solidFill>
                  <a:srgbClr val="FF0000"/>
                </a:solidFill>
                <a:effectLst/>
              </a:rPr>
              <a:t>5.82203E+33</a:t>
            </a:r>
          </a:p>
        </p:txBody>
      </p:sp>
      <p:pic>
        <p:nvPicPr>
          <p:cNvPr id="1030" name="Picture 6" descr="Bicycle Purple Playing Cards by US Playing Card Co (5592) - Dynamite Magic  Shop">
            <a:extLst>
              <a:ext uri="{FF2B5EF4-FFF2-40B4-BE49-F238E27FC236}">
                <a16:creationId xmlns:a16="http://schemas.microsoft.com/office/drawing/2014/main" id="{A617423C-F5F2-838F-743F-54A0506A1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7" y="244346"/>
            <a:ext cx="2762249" cy="1552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EC721D-C3BF-8C26-F1F0-FA48DE865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437" y="224630"/>
            <a:ext cx="3595548" cy="65452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EBF1F5-3037-E602-CCC8-ABC62AB23845}"/>
              </a:ext>
            </a:extLst>
          </p:cNvPr>
          <p:cNvSpPr txBox="1"/>
          <p:nvPr/>
        </p:nvSpPr>
        <p:spPr>
          <a:xfrm>
            <a:off x="47365" y="2049461"/>
            <a:ext cx="3065721" cy="3733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8288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</a:pPr>
            <a:r>
              <a:rPr lang="en-US" sz="1400" i="0" dirty="0">
                <a:solidFill>
                  <a:srgbClr val="00B050"/>
                </a:solidFill>
                <a:effectLst/>
              </a:rPr>
              <a:t>Simple problem</a:t>
            </a:r>
            <a:endParaRPr lang="en-US" sz="1400" dirty="0">
              <a:solidFill>
                <a:srgbClr val="00B050"/>
              </a:solidFill>
            </a:endParaRPr>
          </a:p>
          <a:p>
            <a:pPr marL="18288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</a:pPr>
            <a:r>
              <a:rPr lang="en-US" sz="1400" i="0" dirty="0">
                <a:effectLst/>
              </a:rPr>
              <a:t>We have a deck of 52 cards</a:t>
            </a:r>
          </a:p>
          <a:p>
            <a:pPr marL="18288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</a:pPr>
            <a:r>
              <a:rPr lang="en-US" sz="1400" dirty="0"/>
              <a:t>We ask the user to make a prediction of 1 possible setup</a:t>
            </a:r>
          </a:p>
          <a:p>
            <a:pPr marL="18288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</a:pPr>
            <a:r>
              <a:rPr lang="en-US" sz="1400" dirty="0"/>
              <a:t>We shuffle the deck every time and we have to find the number of attempts to find the user prediction.</a:t>
            </a:r>
          </a:p>
          <a:p>
            <a:pPr marL="18288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</a:pPr>
            <a:r>
              <a:rPr lang="en-US" sz="1400" b="0" i="0" dirty="0">
                <a:effectLst/>
              </a:rPr>
              <a:t>Let’s pretend we are not repeating equal permutations </a:t>
            </a:r>
          </a:p>
        </p:txBody>
      </p:sp>
    </p:spTree>
    <p:extLst>
      <p:ext uri="{BB962C8B-B14F-4D97-AF65-F5344CB8AC3E}">
        <p14:creationId xmlns:p14="http://schemas.microsoft.com/office/powerpoint/2010/main" val="426821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z="6000" dirty="0"/>
              <a:t>Back to the feature.....and return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noFill/>
        </p:spPr>
        <p:txBody>
          <a:bodyPr/>
          <a:lstStyle/>
          <a:p>
            <a:r>
              <a:rPr lang="en-US" dirty="0"/>
              <a:t>Roberto </a:t>
            </a:r>
            <a:r>
              <a:rPr lang="en-US" dirty="0" err="1"/>
              <a:t>Freato</a:t>
            </a:r>
            <a:endParaRPr lang="en-US" dirty="0"/>
          </a:p>
          <a:p>
            <a:r>
              <a:rPr lang="en-US" dirty="0"/>
              <a:t>Marcello Marchetti</a:t>
            </a:r>
          </a:p>
          <a:p>
            <a:r>
              <a:rPr lang="en-US" dirty="0"/>
              <a:t>Fabio Santini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375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2DB124B8-96BD-58CE-196D-7355AEB8B0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175"/>
          <a:stretch/>
        </p:blipFill>
        <p:spPr>
          <a:xfrm>
            <a:off x="2789237" y="1135062"/>
            <a:ext cx="6781800" cy="44797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074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1042B7-D91B-00D0-F6D6-2175C44B43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98"/>
          <a:stretch/>
        </p:blipFill>
        <p:spPr>
          <a:xfrm>
            <a:off x="2103437" y="677862"/>
            <a:ext cx="9688857" cy="502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863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E17337D-0E3A-9331-8FE5-F3134950E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637" y="220662"/>
            <a:ext cx="10155238" cy="1181862"/>
          </a:xfrm>
        </p:spPr>
        <p:txBody>
          <a:bodyPr/>
          <a:lstStyle/>
          <a:p>
            <a:r>
              <a:rPr lang="en-US" sz="3600" dirty="0"/>
              <a:t>A new metric for the industry to measure progress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00081AD-885D-75FE-D152-BBD3A7CF4B87}"/>
              </a:ext>
            </a:extLst>
          </p:cNvPr>
          <p:cNvSpPr txBox="1">
            <a:spLocks/>
          </p:cNvSpPr>
          <p:nvPr/>
        </p:nvSpPr>
        <p:spPr>
          <a:xfrm>
            <a:off x="1951037" y="825426"/>
            <a:ext cx="6685933" cy="221599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cs typeface="Segoe UI"/>
              </a:rPr>
              <a:t>From qubit counting to reliable Quantum Operations Per Second (</a:t>
            </a:r>
            <a:r>
              <a:rPr lang="en-US" sz="1600" dirty="0" err="1">
                <a:cs typeface="Segoe UI"/>
              </a:rPr>
              <a:t>rQOPS</a:t>
            </a:r>
            <a:r>
              <a:rPr lang="en-US" sz="1600" dirty="0">
                <a:cs typeface="Segoe UI"/>
              </a:rPr>
              <a:t>) </a:t>
            </a:r>
            <a:endParaRPr lang="en-US" sz="160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3E6EA6A-21B7-6EF6-2402-44B6449383B2}"/>
              </a:ext>
            </a:extLst>
          </p:cNvPr>
          <p:cNvSpPr txBox="1">
            <a:spLocks/>
          </p:cNvSpPr>
          <p:nvPr/>
        </p:nvSpPr>
        <p:spPr>
          <a:xfrm>
            <a:off x="427037" y="1516062"/>
            <a:ext cx="4267200" cy="374919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1130" lvl="2" indent="-151130">
              <a:spcBef>
                <a:spcPts val="0"/>
              </a:spcBef>
              <a:spcAft>
                <a:spcPts val="1800"/>
              </a:spcAft>
            </a:pPr>
            <a:r>
              <a:rPr lang="en-US" sz="1800" dirty="0"/>
              <a:t>Impact from quantum computers requires reliable quantum operations in a machine that can remain stable for hours to weeks</a:t>
            </a:r>
            <a:endParaRPr lang="en-US" sz="1800" dirty="0">
              <a:cs typeface="Segoe UI"/>
            </a:endParaRPr>
          </a:p>
          <a:p>
            <a:pPr marL="151130" lvl="2" indent="-151130">
              <a:spcBef>
                <a:spcPts val="0"/>
              </a:spcBef>
              <a:spcAft>
                <a:spcPts val="1800"/>
              </a:spcAft>
            </a:pPr>
            <a:r>
              <a:rPr lang="en-US" sz="1800" dirty="0" err="1"/>
              <a:t>rQOPS</a:t>
            </a:r>
            <a:r>
              <a:rPr lang="en-US" sz="1800" dirty="0"/>
              <a:t> measure the number of reliable quantum operations  per second, similar to peak FLOPS in classical HPC. </a:t>
            </a:r>
            <a:endParaRPr lang="en-US" sz="1800" dirty="0">
              <a:cs typeface="Segoe UI"/>
            </a:endParaRPr>
          </a:p>
          <a:p>
            <a:pPr marL="151130" lvl="2" indent="-151130">
              <a:spcBef>
                <a:spcPts val="0"/>
              </a:spcBef>
              <a:spcAft>
                <a:spcPts val="1800"/>
              </a:spcAft>
            </a:pPr>
            <a:r>
              <a:rPr lang="en-US" sz="1800" dirty="0"/>
              <a:t>A quantum supercomputer has to be able to perform a quintillion (10^18) logical operations while making at most one error</a:t>
            </a:r>
            <a:endParaRPr lang="en-US" sz="1800" dirty="0">
              <a:cs typeface="Segoe UI"/>
            </a:endParaRPr>
          </a:p>
          <a:p>
            <a:pPr marL="151130" lvl="2" indent="-151130">
              <a:spcBef>
                <a:spcPts val="0"/>
              </a:spcBef>
              <a:spcAft>
                <a:spcPts val="1800"/>
              </a:spcAft>
            </a:pPr>
            <a:r>
              <a:rPr lang="en-US" sz="1800" dirty="0"/>
              <a:t>Today’s NISQ quantum computers are all performing at the same </a:t>
            </a:r>
            <a:r>
              <a:rPr lang="en-US" sz="1800" dirty="0" err="1"/>
              <a:t>rQOPS</a:t>
            </a:r>
            <a:r>
              <a:rPr lang="en-US" sz="1800" dirty="0"/>
              <a:t> value: 0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5DE80A-077B-B431-C8D6-E5ED728247E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91F2C"/>
              </a:clrFrom>
              <a:clrTo>
                <a:srgbClr val="091F2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04751" y="1451396"/>
            <a:ext cx="7212017" cy="425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1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and child in a car&#10;&#10;Description automatically generated">
            <a:extLst>
              <a:ext uri="{FF2B5EF4-FFF2-40B4-BE49-F238E27FC236}">
                <a16:creationId xmlns:a16="http://schemas.microsoft.com/office/drawing/2014/main" id="{D07C5D0D-4AEA-B120-7F19-C20851AEA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852" y="857664"/>
            <a:ext cx="5316229" cy="526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14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12E63-5A7E-77AF-606F-E0337A7C8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5109" y="231038"/>
            <a:ext cx="10039941" cy="1240590"/>
          </a:xfrm>
        </p:spPr>
        <p:txBody>
          <a:bodyPr/>
          <a:lstStyle/>
          <a:p>
            <a:r>
              <a:rPr lang="en-US" dirty="0">
                <a:cs typeface="Segoe UI"/>
              </a:rPr>
              <a:t>(some) Main Challenges</a:t>
            </a:r>
            <a:endParaRPr lang="en-US" dirty="0"/>
          </a:p>
        </p:txBody>
      </p:sp>
      <p:pic>
        <p:nvPicPr>
          <p:cNvPr id="3" name="Picture 2" descr="A diagram of a cloud computing system&#10;&#10;Description automatically generated">
            <a:extLst>
              <a:ext uri="{FF2B5EF4-FFF2-40B4-BE49-F238E27FC236}">
                <a16:creationId xmlns:a16="http://schemas.microsoft.com/office/drawing/2014/main" id="{CDBDDD64-E11B-869E-5FD9-882647F76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33" y="1840252"/>
            <a:ext cx="2959618" cy="29590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2DF573-C8F9-C811-98DB-75B92233926D}"/>
              </a:ext>
            </a:extLst>
          </p:cNvPr>
          <p:cNvSpPr txBox="1"/>
          <p:nvPr/>
        </p:nvSpPr>
        <p:spPr>
          <a:xfrm>
            <a:off x="237422" y="4947445"/>
            <a:ext cx="2773023" cy="6278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cs typeface="Segoe UI"/>
              </a:rPr>
              <a:t>Data Ingestion</a:t>
            </a: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 descr="A cartoon robot looking at a box with many small objects coming out of it&#10;&#10;Description automatically generated">
            <a:extLst>
              <a:ext uri="{FF2B5EF4-FFF2-40B4-BE49-F238E27FC236}">
                <a16:creationId xmlns:a16="http://schemas.microsoft.com/office/drawing/2014/main" id="{BE6A73A7-40AE-DA24-F076-95496CB3A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362" y="1847262"/>
            <a:ext cx="2959617" cy="2964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B92337-5612-B372-E2B8-D89532C8A39C}"/>
              </a:ext>
            </a:extLst>
          </p:cNvPr>
          <p:cNvSpPr txBox="1"/>
          <p:nvPr/>
        </p:nvSpPr>
        <p:spPr>
          <a:xfrm>
            <a:off x="3293896" y="4947904"/>
            <a:ext cx="2773023" cy="6278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cs typeface="Segoe UI"/>
              </a:rPr>
              <a:t>Retrieval</a:t>
            </a:r>
          </a:p>
        </p:txBody>
      </p:sp>
      <p:pic>
        <p:nvPicPr>
          <p:cNvPr id="7" name="Picture 6" descr="A car with a broken car and a broken car with a broken car&#10;&#10;Description automatically generated">
            <a:extLst>
              <a:ext uri="{FF2B5EF4-FFF2-40B4-BE49-F238E27FC236}">
                <a16:creationId xmlns:a16="http://schemas.microsoft.com/office/drawing/2014/main" id="{2C62950A-552D-C30A-B269-755379FE8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683" y="1850470"/>
            <a:ext cx="2955014" cy="29640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8184B0-CEB7-5032-6338-943664990846}"/>
              </a:ext>
            </a:extLst>
          </p:cNvPr>
          <p:cNvSpPr txBox="1"/>
          <p:nvPr/>
        </p:nvSpPr>
        <p:spPr>
          <a:xfrm>
            <a:off x="6182851" y="4948363"/>
            <a:ext cx="3066336" cy="6278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cs typeface="Segoe UI"/>
              </a:rPr>
              <a:t>Performance / Cost</a:t>
            </a:r>
          </a:p>
        </p:txBody>
      </p:sp>
      <p:pic>
        <p:nvPicPr>
          <p:cNvPr id="9" name="Picture 8" descr="A person in a white coat looking at a large screen with graphs and diagrams&#10;&#10;Description automatically generated">
            <a:extLst>
              <a:ext uri="{FF2B5EF4-FFF2-40B4-BE49-F238E27FC236}">
                <a16:creationId xmlns:a16="http://schemas.microsoft.com/office/drawing/2014/main" id="{1DFD2C08-ACEA-B210-4091-C6BF479FD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3402" y="1847263"/>
            <a:ext cx="2955014" cy="29556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6DBBC5-3B28-8C17-C225-38E8EFA78AF3}"/>
              </a:ext>
            </a:extLst>
          </p:cNvPr>
          <p:cNvSpPr txBox="1"/>
          <p:nvPr/>
        </p:nvSpPr>
        <p:spPr>
          <a:xfrm>
            <a:off x="9162933" y="4949599"/>
            <a:ext cx="3066336" cy="6278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cs typeface="Segoe UI"/>
              </a:rPr>
              <a:t>Monitoring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8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loud computing system&#10;&#10;Description automatically generated">
            <a:extLst>
              <a:ext uri="{FF2B5EF4-FFF2-40B4-BE49-F238E27FC236}">
                <a16:creationId xmlns:a16="http://schemas.microsoft.com/office/drawing/2014/main" id="{CDBDDD64-E11B-869E-5FD9-882647F76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33" y="1840252"/>
            <a:ext cx="2959618" cy="29590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2DF573-C8F9-C811-98DB-75B92233926D}"/>
              </a:ext>
            </a:extLst>
          </p:cNvPr>
          <p:cNvSpPr txBox="1"/>
          <p:nvPr/>
        </p:nvSpPr>
        <p:spPr>
          <a:xfrm>
            <a:off x="237422" y="4947445"/>
            <a:ext cx="2773023" cy="6278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cs typeface="Segoe UI"/>
              </a:rPr>
              <a:t>Data Ingestion</a:t>
            </a: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8A63554-03E4-1854-35F3-61E891F5EEC1}"/>
              </a:ext>
            </a:extLst>
          </p:cNvPr>
          <p:cNvGrpSpPr/>
          <p:nvPr/>
        </p:nvGrpSpPr>
        <p:grpSpPr>
          <a:xfrm>
            <a:off x="3102951" y="3319757"/>
            <a:ext cx="3572486" cy="1941620"/>
            <a:chOff x="3102951" y="3319757"/>
            <a:chExt cx="3572486" cy="194162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B43A3F5-5332-4312-C93A-1E0A6D441CEC}"/>
                </a:ext>
              </a:extLst>
            </p:cNvPr>
            <p:cNvGrpSpPr/>
            <p:nvPr/>
          </p:nvGrpSpPr>
          <p:grpSpPr>
            <a:xfrm>
              <a:off x="4317694" y="4346977"/>
              <a:ext cx="2357743" cy="914400"/>
              <a:chOff x="8428037" y="4693452"/>
              <a:chExt cx="2357743" cy="914400"/>
            </a:xfrm>
          </p:grpSpPr>
          <p:pic>
            <p:nvPicPr>
              <p:cNvPr id="16" name="Graphic 15" descr="Puzzle pieces with solid fill">
                <a:extLst>
                  <a:ext uri="{FF2B5EF4-FFF2-40B4-BE49-F238E27FC236}">
                    <a16:creationId xmlns:a16="http://schemas.microsoft.com/office/drawing/2014/main" id="{EF8AC60D-9356-BD3C-FDB2-F282DF9C9D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428037" y="4693452"/>
                <a:ext cx="914400" cy="914400"/>
              </a:xfrm>
              <a:prstGeom prst="rect">
                <a:avLst/>
              </a:prstGeom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9F934E-B297-127A-BBC6-E35804114080}"/>
                  </a:ext>
                </a:extLst>
              </p:cNvPr>
              <p:cNvSpPr txBox="1"/>
              <p:nvPr/>
            </p:nvSpPr>
            <p:spPr>
              <a:xfrm>
                <a:off x="9342437" y="4942564"/>
                <a:ext cx="1443343" cy="5170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  <a:cs typeface="Segoe UI"/>
                  </a:rPr>
                  <a:t>Chunking</a:t>
                </a:r>
                <a:endPara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4E2E4F3-8ABA-D4E0-F349-4B37EA50FDA5}"/>
                </a:ext>
              </a:extLst>
            </p:cNvPr>
            <p:cNvCxnSpPr>
              <a:cxnSpLocks/>
              <a:stCxn id="3" idx="3"/>
              <a:endCxn id="16" idx="1"/>
            </p:cNvCxnSpPr>
            <p:nvPr/>
          </p:nvCxnSpPr>
          <p:spPr>
            <a:xfrm>
              <a:off x="3102951" y="3319757"/>
              <a:ext cx="1214743" cy="148442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9B638AF-77AE-F456-A520-EEECEAA3253B}"/>
              </a:ext>
            </a:extLst>
          </p:cNvPr>
          <p:cNvGrpSpPr/>
          <p:nvPr/>
        </p:nvGrpSpPr>
        <p:grpSpPr>
          <a:xfrm>
            <a:off x="7056437" y="3076672"/>
            <a:ext cx="5241607" cy="2231481"/>
            <a:chOff x="6875347" y="3932903"/>
            <a:chExt cx="5241607" cy="2231481"/>
          </a:xfrm>
        </p:grpSpPr>
        <p:pic>
          <p:nvPicPr>
            <p:cNvPr id="1030" name="Picture 6" descr="Diagram of an enrichment pipeline.">
              <a:extLst>
                <a:ext uri="{FF2B5EF4-FFF2-40B4-BE49-F238E27FC236}">
                  <a16:creationId xmlns:a16="http://schemas.microsoft.com/office/drawing/2014/main" id="{A56A4FB4-6262-F7D4-7297-69DEB9DCC8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7591" y="4358370"/>
              <a:ext cx="5049363" cy="180601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41697B-F13B-5172-6093-18D8EB4733EB}"/>
                </a:ext>
              </a:extLst>
            </p:cNvPr>
            <p:cNvSpPr txBox="1"/>
            <p:nvPr/>
          </p:nvSpPr>
          <p:spPr>
            <a:xfrm>
              <a:off x="6875347" y="3932903"/>
              <a:ext cx="2570694" cy="5447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cs typeface="Segoe UI"/>
                </a:rPr>
                <a:t>Enrichment (skills)</a:t>
              </a:r>
              <a:endParaRPr lang="en-US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76F62B1-7AF8-F741-021D-FF8D79496339}"/>
              </a:ext>
            </a:extLst>
          </p:cNvPr>
          <p:cNvGrpSpPr/>
          <p:nvPr/>
        </p:nvGrpSpPr>
        <p:grpSpPr>
          <a:xfrm>
            <a:off x="3102951" y="644382"/>
            <a:ext cx="3572487" cy="2675375"/>
            <a:chOff x="3102951" y="644382"/>
            <a:chExt cx="3572487" cy="267537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38D0379-4CE9-3433-14D5-1B38E2CAEA1E}"/>
                </a:ext>
              </a:extLst>
            </p:cNvPr>
            <p:cNvGrpSpPr/>
            <p:nvPr/>
          </p:nvGrpSpPr>
          <p:grpSpPr>
            <a:xfrm>
              <a:off x="3102951" y="1208405"/>
              <a:ext cx="3572487" cy="2111352"/>
              <a:chOff x="3102951" y="1208405"/>
              <a:chExt cx="3572487" cy="2111352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D5BA904F-787F-2080-4A43-69D88AF7E0F6}"/>
                  </a:ext>
                </a:extLst>
              </p:cNvPr>
              <p:cNvGrpSpPr/>
              <p:nvPr/>
            </p:nvGrpSpPr>
            <p:grpSpPr>
              <a:xfrm>
                <a:off x="4317694" y="1208405"/>
                <a:ext cx="2357744" cy="936125"/>
                <a:chOff x="4317694" y="1208405"/>
                <a:chExt cx="2357744" cy="936125"/>
              </a:xfrm>
            </p:grpSpPr>
            <p:pic>
              <p:nvPicPr>
                <p:cNvPr id="12" name="Graphic 11" descr="Document with solid fill">
                  <a:extLst>
                    <a:ext uri="{FF2B5EF4-FFF2-40B4-BE49-F238E27FC236}">
                      <a16:creationId xmlns:a16="http://schemas.microsoft.com/office/drawing/2014/main" id="{3DB854DD-DE07-2813-AA06-B1A8315344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7694" y="1208405"/>
                  <a:ext cx="914400" cy="914400"/>
                </a:xfrm>
                <a:prstGeom prst="rect">
                  <a:avLst/>
                </a:prstGeom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A7C822E-BF8A-79E7-F024-9942BD9295F2}"/>
                    </a:ext>
                  </a:extLst>
                </p:cNvPr>
                <p:cNvSpPr txBox="1"/>
                <p:nvPr/>
              </p:nvSpPr>
              <p:spPr>
                <a:xfrm>
                  <a:off x="5060326" y="1405866"/>
                  <a:ext cx="1615112" cy="738664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16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  <a:cs typeface="Segoe UI"/>
                    </a:rPr>
                    <a:t>Structured Data</a:t>
                  </a:r>
                  <a:endParaRPr lang="en-US" sz="16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2439BBDE-8DA8-B0F3-695F-DC454B1CAE68}"/>
                  </a:ext>
                </a:extLst>
              </p:cNvPr>
              <p:cNvCxnSpPr>
                <a:stCxn id="3" idx="3"/>
                <a:endCxn id="12" idx="1"/>
              </p:cNvCxnSpPr>
              <p:nvPr/>
            </p:nvCxnSpPr>
            <p:spPr>
              <a:xfrm flipV="1">
                <a:off x="3102951" y="1665605"/>
                <a:ext cx="1214743" cy="165415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34" name="Picture 10" descr="Open Microsoft Word DOC and DOCX Files">
              <a:extLst>
                <a:ext uri="{FF2B5EF4-FFF2-40B4-BE49-F238E27FC236}">
                  <a16:creationId xmlns:a16="http://schemas.microsoft.com/office/drawing/2014/main" id="{B5519755-F05D-E921-BDBA-6B0067C907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6659" y="644382"/>
              <a:ext cx="334020" cy="334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ETL to CSV File Destination | Open-source Data Integration | Airbyte">
              <a:extLst>
                <a:ext uri="{FF2B5EF4-FFF2-40B4-BE49-F238E27FC236}">
                  <a16:creationId xmlns:a16="http://schemas.microsoft.com/office/drawing/2014/main" id="{F0D0A7EA-15EE-E5EC-EAAF-9858184A5A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5872" y="889536"/>
              <a:ext cx="341292" cy="341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markdown&quot; Icon - Download for free – Iconduck">
              <a:extLst>
                <a:ext uri="{FF2B5EF4-FFF2-40B4-BE49-F238E27FC236}">
                  <a16:creationId xmlns:a16="http://schemas.microsoft.com/office/drawing/2014/main" id="{6AA3F942-6530-95A2-D4F8-30C642DDF9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8387" y="680051"/>
              <a:ext cx="296863" cy="296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C695AC7-BAAA-DDD1-FAC2-9082AEE7F1BF}"/>
              </a:ext>
            </a:extLst>
          </p:cNvPr>
          <p:cNvGrpSpPr/>
          <p:nvPr/>
        </p:nvGrpSpPr>
        <p:grpSpPr>
          <a:xfrm>
            <a:off x="3102951" y="2449174"/>
            <a:ext cx="3953486" cy="1352888"/>
            <a:chOff x="3102951" y="2449174"/>
            <a:chExt cx="3953486" cy="135288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3167819-486E-1542-D25D-ED5A330D38F2}"/>
                </a:ext>
              </a:extLst>
            </p:cNvPr>
            <p:cNvGrpSpPr/>
            <p:nvPr/>
          </p:nvGrpSpPr>
          <p:grpSpPr>
            <a:xfrm>
              <a:off x="3102951" y="2887662"/>
              <a:ext cx="3953486" cy="914400"/>
              <a:chOff x="3102951" y="2887662"/>
              <a:chExt cx="3953486" cy="91440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4BD5CE41-8FFF-E439-8FA6-5A2E25F35463}"/>
                  </a:ext>
                </a:extLst>
              </p:cNvPr>
              <p:cNvGrpSpPr/>
              <p:nvPr/>
            </p:nvGrpSpPr>
            <p:grpSpPr>
              <a:xfrm>
                <a:off x="4317694" y="2887662"/>
                <a:ext cx="2738743" cy="914400"/>
                <a:chOff x="6446837" y="3116262"/>
                <a:chExt cx="2738743" cy="914400"/>
              </a:xfrm>
            </p:grpSpPr>
            <p:pic>
              <p:nvPicPr>
                <p:cNvPr id="14" name="Graphic 13" descr="Cave Drawing with solid fill">
                  <a:extLst>
                    <a:ext uri="{FF2B5EF4-FFF2-40B4-BE49-F238E27FC236}">
                      <a16:creationId xmlns:a16="http://schemas.microsoft.com/office/drawing/2014/main" id="{FC1612AD-F35A-F59B-47EB-13D61C6749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46837" y="3116262"/>
                  <a:ext cx="914400" cy="914400"/>
                </a:xfrm>
                <a:prstGeom prst="rect">
                  <a:avLst/>
                </a:prstGeom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p:spPr>
            </p:pic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F0ABBF4-88C6-7420-FD74-BC8DF2440E13}"/>
                    </a:ext>
                  </a:extLst>
                </p:cNvPr>
                <p:cNvSpPr txBox="1"/>
                <p:nvPr/>
              </p:nvSpPr>
              <p:spPr>
                <a:xfrm>
                  <a:off x="7366814" y="3259530"/>
                  <a:ext cx="1818766" cy="738664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16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  <a:cs typeface="Segoe UI"/>
                    </a:rPr>
                    <a:t>Unstructured Data</a:t>
                  </a:r>
                  <a:endParaRPr lang="en-US" sz="16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3C744E94-ACA7-8461-85FC-9AD92EB822A1}"/>
                  </a:ext>
                </a:extLst>
              </p:cNvPr>
              <p:cNvCxnSpPr>
                <a:cxnSpLocks/>
                <a:stCxn id="3" idx="3"/>
                <a:endCxn id="14" idx="1"/>
              </p:cNvCxnSpPr>
              <p:nvPr/>
            </p:nvCxnSpPr>
            <p:spPr>
              <a:xfrm>
                <a:off x="3102951" y="3319757"/>
                <a:ext cx="1214743" cy="2510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46" name="Picture 22" descr="PDF - Wikipedia">
              <a:extLst>
                <a:ext uri="{FF2B5EF4-FFF2-40B4-BE49-F238E27FC236}">
                  <a16:creationId xmlns:a16="http://schemas.microsoft.com/office/drawing/2014/main" id="{3897DC98-67E3-A00B-388C-D26E8E8414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0326" y="2509655"/>
              <a:ext cx="257709" cy="316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Graphic 27" descr="Image with solid fill">
              <a:extLst>
                <a:ext uri="{FF2B5EF4-FFF2-40B4-BE49-F238E27FC236}">
                  <a16:creationId xmlns:a16="http://schemas.microsoft.com/office/drawing/2014/main" id="{0849FF9E-ED68-BF44-339E-3BD2D8307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378564" y="2597605"/>
              <a:ext cx="340424" cy="340424"/>
            </a:xfrm>
            <a:prstGeom prst="rect">
              <a:avLst/>
            </a:prstGeom>
          </p:spPr>
        </p:pic>
        <p:pic>
          <p:nvPicPr>
            <p:cNvPr id="30" name="Graphic 29" descr="Table with solid fill">
              <a:extLst>
                <a:ext uri="{FF2B5EF4-FFF2-40B4-BE49-F238E27FC236}">
                  <a16:creationId xmlns:a16="http://schemas.microsoft.com/office/drawing/2014/main" id="{B6A16FAE-7A82-17FC-89F0-E36A9054F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742712" y="2449174"/>
              <a:ext cx="304800" cy="3048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2E471A9-CA80-2BB7-3831-00C4D73B39D0}"/>
              </a:ext>
            </a:extLst>
          </p:cNvPr>
          <p:cNvGrpSpPr/>
          <p:nvPr/>
        </p:nvGrpSpPr>
        <p:grpSpPr>
          <a:xfrm>
            <a:off x="7100115" y="845056"/>
            <a:ext cx="4795278" cy="1908918"/>
            <a:chOff x="7100115" y="845056"/>
            <a:chExt cx="4795278" cy="1908918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B8911EE-1BDC-2C71-52CE-2C5B1B90CE49}"/>
                </a:ext>
              </a:extLst>
            </p:cNvPr>
            <p:cNvGrpSpPr/>
            <p:nvPr/>
          </p:nvGrpSpPr>
          <p:grpSpPr>
            <a:xfrm>
              <a:off x="7100115" y="983811"/>
              <a:ext cx="4795278" cy="1770163"/>
              <a:chOff x="7742237" y="861496"/>
              <a:chExt cx="3768116" cy="1258975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DD8A7E0-E1D4-FA2A-D05D-2BA89E92D590}"/>
                  </a:ext>
                </a:extLst>
              </p:cNvPr>
              <p:cNvSpPr txBox="1"/>
              <p:nvPr/>
            </p:nvSpPr>
            <p:spPr>
              <a:xfrm>
                <a:off x="7742237" y="861496"/>
                <a:ext cx="1905000" cy="387448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b="1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  <a:cs typeface="Segoe UI"/>
                  </a:rPr>
                  <a:t>Pre-Processing</a:t>
                </a:r>
                <a:endParaRPr lang="en-US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43A643E-B463-13E5-1863-F848B7524C07}"/>
                  </a:ext>
                </a:extLst>
              </p:cNvPr>
              <p:cNvSpPr txBox="1"/>
              <p:nvPr/>
            </p:nvSpPr>
            <p:spPr>
              <a:xfrm>
                <a:off x="8904799" y="1499256"/>
                <a:ext cx="2065984" cy="36774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  <a:cs typeface="Segoe UI"/>
                  </a:rPr>
                  <a:t>Chain-of-Thought</a:t>
                </a:r>
                <a:endPara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3F651AE-7E1C-B9D7-98D7-6C2188379E22}"/>
                  </a:ext>
                </a:extLst>
              </p:cNvPr>
              <p:cNvSpPr txBox="1"/>
              <p:nvPr/>
            </p:nvSpPr>
            <p:spPr>
              <a:xfrm>
                <a:off x="9444369" y="1752724"/>
                <a:ext cx="2065984" cy="36774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  <a:cs typeface="Segoe UI"/>
                  </a:rPr>
                  <a:t>Chain-of-Table</a:t>
                </a:r>
                <a:endPara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82CE48B-77D5-84A4-C9BF-482078C9D701}"/>
                  </a:ext>
                </a:extLst>
              </p:cNvPr>
              <p:cNvSpPr txBox="1"/>
              <p:nvPr/>
            </p:nvSpPr>
            <p:spPr>
              <a:xfrm>
                <a:off x="8424048" y="1245788"/>
                <a:ext cx="2065984" cy="36774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  <a:cs typeface="Segoe UI"/>
                  </a:rPr>
                  <a:t>Custom Logic</a:t>
                </a:r>
                <a:endPara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pic>
          <p:nvPicPr>
            <p:cNvPr id="37" name="Graphic 36" descr="Gears with solid fill">
              <a:extLst>
                <a:ext uri="{FF2B5EF4-FFF2-40B4-BE49-F238E27FC236}">
                  <a16:creationId xmlns:a16="http://schemas.microsoft.com/office/drawing/2014/main" id="{0BB38BFB-D3E9-8AFF-CE5F-7EBDD678D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931603" y="845056"/>
              <a:ext cx="752713" cy="7527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0623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robot looking at a box with many small objects coming out of it&#10;&#10;Description automatically generated">
            <a:extLst>
              <a:ext uri="{FF2B5EF4-FFF2-40B4-BE49-F238E27FC236}">
                <a16:creationId xmlns:a16="http://schemas.microsoft.com/office/drawing/2014/main" id="{BE6A73A7-40AE-DA24-F076-95496CB3A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37" y="1820862"/>
            <a:ext cx="2959617" cy="2964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B92337-5612-B372-E2B8-D89532C8A39C}"/>
              </a:ext>
            </a:extLst>
          </p:cNvPr>
          <p:cNvSpPr txBox="1"/>
          <p:nvPr/>
        </p:nvSpPr>
        <p:spPr>
          <a:xfrm>
            <a:off x="298971" y="4921504"/>
            <a:ext cx="2773023" cy="6278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cs typeface="Segoe UI"/>
              </a:rPr>
              <a:t>Retrieval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1133225-E5ED-2695-C1A8-284042896203}"/>
              </a:ext>
            </a:extLst>
          </p:cNvPr>
          <p:cNvGrpSpPr/>
          <p:nvPr/>
        </p:nvGrpSpPr>
        <p:grpSpPr>
          <a:xfrm>
            <a:off x="4623534" y="1474082"/>
            <a:ext cx="2275008" cy="914400"/>
            <a:chOff x="4623534" y="1474082"/>
            <a:chExt cx="2275008" cy="914400"/>
          </a:xfrm>
        </p:grpSpPr>
        <p:pic>
          <p:nvPicPr>
            <p:cNvPr id="16" name="Graphic 15" descr="Fork In Road outline">
              <a:extLst>
                <a:ext uri="{FF2B5EF4-FFF2-40B4-BE49-F238E27FC236}">
                  <a16:creationId xmlns:a16="http://schemas.microsoft.com/office/drawing/2014/main" id="{92794A33-1A18-7F83-7E27-CDD1FDFCD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23534" y="1474082"/>
              <a:ext cx="914400" cy="914400"/>
            </a:xfrm>
            <a:prstGeom prst="rect">
              <a:avLst/>
            </a:prstGeom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BA6E4A-2B29-DA72-DC21-FB499F821717}"/>
                </a:ext>
              </a:extLst>
            </p:cNvPr>
            <p:cNvSpPr txBox="1"/>
            <p:nvPr/>
          </p:nvSpPr>
          <p:spPr>
            <a:xfrm>
              <a:off x="5531373" y="1659330"/>
              <a:ext cx="1367169" cy="5170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cs typeface="Segoe UI"/>
                </a:rPr>
                <a:t>Task-Based</a:t>
              </a:r>
              <a:endPara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C50E9C6-7779-E61C-F1EA-520DE1B15153}"/>
              </a:ext>
            </a:extLst>
          </p:cNvPr>
          <p:cNvGrpSpPr/>
          <p:nvPr/>
        </p:nvGrpSpPr>
        <p:grpSpPr>
          <a:xfrm>
            <a:off x="4623534" y="2845682"/>
            <a:ext cx="2585303" cy="914400"/>
            <a:chOff x="6114149" y="2845682"/>
            <a:chExt cx="2585303" cy="914400"/>
          </a:xfrm>
        </p:grpSpPr>
        <p:pic>
          <p:nvPicPr>
            <p:cNvPr id="14" name="Graphic 13" descr="Confused face with solid fill with solid fill">
              <a:extLst>
                <a:ext uri="{FF2B5EF4-FFF2-40B4-BE49-F238E27FC236}">
                  <a16:creationId xmlns:a16="http://schemas.microsoft.com/office/drawing/2014/main" id="{DA28ED34-D248-C014-45C8-F8D0157EE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14149" y="2845682"/>
              <a:ext cx="914400" cy="914400"/>
            </a:xfrm>
            <a:prstGeom prst="rect">
              <a:avLst/>
            </a:prstGeom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DC770D9-DE07-B21E-3C0A-F9750E44B7AA}"/>
                </a:ext>
              </a:extLst>
            </p:cNvPr>
            <p:cNvSpPr txBox="1"/>
            <p:nvPr/>
          </p:nvSpPr>
          <p:spPr>
            <a:xfrm>
              <a:off x="6980237" y="3029101"/>
              <a:ext cx="1719215" cy="5170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cs typeface="Segoe UI"/>
                </a:rPr>
                <a:t>Not in Context</a:t>
              </a:r>
              <a:endPara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6467A08-8A67-CA47-D60E-AE876101F746}"/>
              </a:ext>
            </a:extLst>
          </p:cNvPr>
          <p:cNvGrpSpPr/>
          <p:nvPr/>
        </p:nvGrpSpPr>
        <p:grpSpPr>
          <a:xfrm>
            <a:off x="4623534" y="4398872"/>
            <a:ext cx="2465941" cy="914400"/>
            <a:chOff x="6571349" y="4398872"/>
            <a:chExt cx="2465941" cy="914400"/>
          </a:xfrm>
        </p:grpSpPr>
        <p:pic>
          <p:nvPicPr>
            <p:cNvPr id="20" name="Graphic 19" descr="Brainstorm with solid fill">
              <a:extLst>
                <a:ext uri="{FF2B5EF4-FFF2-40B4-BE49-F238E27FC236}">
                  <a16:creationId xmlns:a16="http://schemas.microsoft.com/office/drawing/2014/main" id="{BCD9BFAC-F47B-3D27-0D2F-7B9591C3B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571349" y="4398872"/>
              <a:ext cx="914400" cy="914400"/>
            </a:xfrm>
            <a:prstGeom prst="rect">
              <a:avLst/>
            </a:prstGeom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ACBAB4A-B5B8-9053-AB58-42301AE59CB9}"/>
                </a:ext>
              </a:extLst>
            </p:cNvPr>
            <p:cNvSpPr txBox="1"/>
            <p:nvPr/>
          </p:nvSpPr>
          <p:spPr>
            <a:xfrm>
              <a:off x="7485750" y="4542140"/>
              <a:ext cx="1551540" cy="5170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cs typeface="Segoe UI"/>
                </a:rPr>
                <a:t>Optimization</a:t>
              </a:r>
              <a:endPara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AC87F2C-9CB4-3EDC-4CB4-115638073E71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3158054" y="1973262"/>
            <a:ext cx="1474106" cy="132962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0973270-A492-F293-77A7-B86F74A4BEAE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>
            <a:off x="3158054" y="3302882"/>
            <a:ext cx="146548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667EECC-0F7F-2EA0-9DB0-54931A4E803E}"/>
              </a:ext>
            </a:extLst>
          </p:cNvPr>
          <p:cNvCxnSpPr>
            <a:cxnSpLocks/>
            <a:stCxn id="5" idx="3"/>
            <a:endCxn id="20" idx="1"/>
          </p:cNvCxnSpPr>
          <p:nvPr/>
        </p:nvCxnSpPr>
        <p:spPr>
          <a:xfrm>
            <a:off x="3158054" y="3302882"/>
            <a:ext cx="1465480" cy="155319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58200C-A509-C991-F143-11D35E56CB5C}"/>
              </a:ext>
            </a:extLst>
          </p:cNvPr>
          <p:cNvGrpSpPr/>
          <p:nvPr/>
        </p:nvGrpSpPr>
        <p:grpSpPr>
          <a:xfrm>
            <a:off x="7251679" y="631870"/>
            <a:ext cx="3688043" cy="1292871"/>
            <a:chOff x="7589837" y="641750"/>
            <a:chExt cx="3688043" cy="129287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BE9EA0-DFC0-570E-DE66-282697973DB4}"/>
                </a:ext>
              </a:extLst>
            </p:cNvPr>
            <p:cNvSpPr txBox="1"/>
            <p:nvPr/>
          </p:nvSpPr>
          <p:spPr>
            <a:xfrm>
              <a:off x="7589837" y="641750"/>
              <a:ext cx="1752600" cy="5170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cs typeface="Segoe UI"/>
                </a:rPr>
                <a:t>Query Routing</a:t>
              </a:r>
              <a:endPara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E673D4-3245-EA27-76EE-624344853496}"/>
                </a:ext>
              </a:extLst>
            </p:cNvPr>
            <p:cNvSpPr txBox="1"/>
            <p:nvPr/>
          </p:nvSpPr>
          <p:spPr>
            <a:xfrm>
              <a:off x="8104187" y="1033033"/>
              <a:ext cx="2476500" cy="5170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cs typeface="Segoe UI"/>
                </a:rPr>
                <a:t>Query Augmentation</a:t>
              </a:r>
              <a:endPara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EB06BB-1F27-1281-37D1-F4A29F841DDD}"/>
                </a:ext>
              </a:extLst>
            </p:cNvPr>
            <p:cNvSpPr txBox="1"/>
            <p:nvPr/>
          </p:nvSpPr>
          <p:spPr>
            <a:xfrm>
              <a:off x="8801380" y="1417556"/>
              <a:ext cx="2476500" cy="5170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cs typeface="Segoe UI"/>
                </a:rPr>
                <a:t>Reranking</a:t>
              </a:r>
              <a:endPara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915ABB-C751-DA9C-AE14-9A496F513EA6}"/>
              </a:ext>
            </a:extLst>
          </p:cNvPr>
          <p:cNvGrpSpPr/>
          <p:nvPr/>
        </p:nvGrpSpPr>
        <p:grpSpPr>
          <a:xfrm>
            <a:off x="7125396" y="1973262"/>
            <a:ext cx="3730869" cy="2386580"/>
            <a:chOff x="6904037" y="76501"/>
            <a:chExt cx="3730869" cy="2386580"/>
          </a:xfrm>
        </p:grpSpPr>
        <p:pic>
          <p:nvPicPr>
            <p:cNvPr id="13" name="Picture 2" descr="Illustration of vector representation for context.">
              <a:extLst>
                <a:ext uri="{FF2B5EF4-FFF2-40B4-BE49-F238E27FC236}">
                  <a16:creationId xmlns:a16="http://schemas.microsoft.com/office/drawing/2014/main" id="{0470939D-B536-0035-6F10-AFEBA9FE34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9876" y="448395"/>
              <a:ext cx="3585030" cy="201468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2E4219A-B714-5D3C-18D2-0E697E4C8ECA}"/>
                </a:ext>
              </a:extLst>
            </p:cNvPr>
            <p:cNvSpPr txBox="1"/>
            <p:nvPr/>
          </p:nvSpPr>
          <p:spPr>
            <a:xfrm>
              <a:off x="6904037" y="76501"/>
              <a:ext cx="2446984" cy="4893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cs typeface="Segoe UI"/>
                </a:rPr>
                <a:t>Semantic (ranking)</a:t>
              </a:r>
              <a:endPara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949AD24-1C29-2C0C-8E03-E8BF65393A2E}"/>
              </a:ext>
            </a:extLst>
          </p:cNvPr>
          <p:cNvGrpSpPr/>
          <p:nvPr/>
        </p:nvGrpSpPr>
        <p:grpSpPr>
          <a:xfrm>
            <a:off x="7125396" y="4359842"/>
            <a:ext cx="5203786" cy="1572123"/>
            <a:chOff x="6895453" y="2448664"/>
            <a:chExt cx="5203786" cy="1572123"/>
          </a:xfrm>
        </p:grpSpPr>
        <p:pic>
          <p:nvPicPr>
            <p:cNvPr id="22" name="Picture 4" descr="Architecture of vector search workflow.">
              <a:extLst>
                <a:ext uri="{FF2B5EF4-FFF2-40B4-BE49-F238E27FC236}">
                  <a16:creationId xmlns:a16="http://schemas.microsoft.com/office/drawing/2014/main" id="{810AC940-78C9-98FD-5AF9-FDB2629691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9876" y="2800664"/>
              <a:ext cx="5049363" cy="122012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645239-F74B-4D01-0756-0ED1FFF57635}"/>
                </a:ext>
              </a:extLst>
            </p:cNvPr>
            <p:cNvSpPr txBox="1"/>
            <p:nvPr/>
          </p:nvSpPr>
          <p:spPr>
            <a:xfrm>
              <a:off x="6895453" y="2448664"/>
              <a:ext cx="1691312" cy="4893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cs typeface="Segoe UI"/>
                </a:rPr>
                <a:t>Vector (search)</a:t>
              </a:r>
              <a:endParaRPr lang="en-US" sz="1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557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 with a broken car and a broken car with a broken car&#10;&#10;Description automatically generated">
            <a:extLst>
              <a:ext uri="{FF2B5EF4-FFF2-40B4-BE49-F238E27FC236}">
                <a16:creationId xmlns:a16="http://schemas.microsoft.com/office/drawing/2014/main" id="{2C62950A-552D-C30A-B269-755379FE8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7" y="1744662"/>
            <a:ext cx="2955014" cy="29640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8184B0-CEB7-5032-6338-943664990846}"/>
              </a:ext>
            </a:extLst>
          </p:cNvPr>
          <p:cNvSpPr txBox="1"/>
          <p:nvPr/>
        </p:nvSpPr>
        <p:spPr>
          <a:xfrm>
            <a:off x="236805" y="4842555"/>
            <a:ext cx="3066336" cy="6278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cs typeface="Segoe UI"/>
              </a:rPr>
              <a:t>Performance / Cost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A666FE-9CFA-7BF8-1E20-32D1A679FA70}"/>
              </a:ext>
            </a:extLst>
          </p:cNvPr>
          <p:cNvSpPr txBox="1"/>
          <p:nvPr/>
        </p:nvSpPr>
        <p:spPr>
          <a:xfrm>
            <a:off x="3423970" y="4183062"/>
            <a:ext cx="3621096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cs typeface="Segoe UI"/>
              </a:rPr>
              <a:t>Search limits</a:t>
            </a: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6" name="Graphic 15" descr="Question Mark with solid fill">
            <a:extLst>
              <a:ext uri="{FF2B5EF4-FFF2-40B4-BE49-F238E27FC236}">
                <a16:creationId xmlns:a16="http://schemas.microsoft.com/office/drawing/2014/main" id="{F8AAD4AB-628A-A676-0C42-BB56F3CF7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8949" y="2153651"/>
            <a:ext cx="1752600" cy="17526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CA228F8-417C-07C8-28D2-0460B2EC1D14}"/>
              </a:ext>
            </a:extLst>
          </p:cNvPr>
          <p:cNvGrpSpPr/>
          <p:nvPr/>
        </p:nvGrpSpPr>
        <p:grpSpPr>
          <a:xfrm>
            <a:off x="8252018" y="271006"/>
            <a:ext cx="3066336" cy="3479867"/>
            <a:chOff x="8252018" y="271006"/>
            <a:chExt cx="3066336" cy="3479867"/>
          </a:xfrm>
        </p:grpSpPr>
        <p:pic>
          <p:nvPicPr>
            <p:cNvPr id="17" name="Picture 16" descr="A person in a white coat looking at a large screen with graphs and diagrams&#10;&#10;Description automatically generated">
              <a:extLst>
                <a:ext uri="{FF2B5EF4-FFF2-40B4-BE49-F238E27FC236}">
                  <a16:creationId xmlns:a16="http://schemas.microsoft.com/office/drawing/2014/main" id="{D3DF543F-636C-E33B-5CBC-AA21D30D4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63340" y="271006"/>
              <a:ext cx="2955014" cy="29556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914737-20E3-AA71-183E-22E762B728F5}"/>
                </a:ext>
              </a:extLst>
            </p:cNvPr>
            <p:cNvSpPr txBox="1"/>
            <p:nvPr/>
          </p:nvSpPr>
          <p:spPr>
            <a:xfrm>
              <a:off x="8252018" y="3123009"/>
              <a:ext cx="3066336" cy="6278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cs typeface="Segoe UI"/>
                </a:rPr>
                <a:t>Monitoring</a:t>
              </a:r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78CF6AA-420C-6FF0-EFD3-4BCD45741CCA}"/>
              </a:ext>
            </a:extLst>
          </p:cNvPr>
          <p:cNvGrpSpPr/>
          <p:nvPr/>
        </p:nvGrpSpPr>
        <p:grpSpPr>
          <a:xfrm>
            <a:off x="3398837" y="1408242"/>
            <a:ext cx="2057400" cy="2232891"/>
            <a:chOff x="3398837" y="1408242"/>
            <a:chExt cx="2057400" cy="223289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72EB08-1D7A-9C5A-FD60-D6070E654C29}"/>
                </a:ext>
              </a:extLst>
            </p:cNvPr>
            <p:cNvSpPr txBox="1"/>
            <p:nvPr/>
          </p:nvSpPr>
          <p:spPr>
            <a:xfrm>
              <a:off x="3398837" y="1552114"/>
              <a:ext cx="2057400" cy="194514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cs typeface="Segoe UI"/>
                </a:rPr>
                <a:t>PTU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cs typeface="Segoe UI"/>
                </a:rPr>
                <a:t>vs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cs typeface="Segoe UI"/>
                </a:rPr>
                <a:t>PAYG</a:t>
              </a:r>
              <a:endParaRPr lang="en-US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22" name="Graphic 21" descr="Dollar with solid fill">
              <a:extLst>
                <a:ext uri="{FF2B5EF4-FFF2-40B4-BE49-F238E27FC236}">
                  <a16:creationId xmlns:a16="http://schemas.microsoft.com/office/drawing/2014/main" id="{42084DD8-1496-D2BA-FB15-77620A4C1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09078" y="1408242"/>
              <a:ext cx="605167" cy="605167"/>
            </a:xfrm>
            <a:prstGeom prst="rect">
              <a:avLst/>
            </a:prstGeom>
          </p:spPr>
        </p:pic>
        <p:pic>
          <p:nvPicPr>
            <p:cNvPr id="24" name="Graphic 23" descr="Downward trend graph with solid fill">
              <a:extLst>
                <a:ext uri="{FF2B5EF4-FFF2-40B4-BE49-F238E27FC236}">
                  <a16:creationId xmlns:a16="http://schemas.microsoft.com/office/drawing/2014/main" id="{1FE40CD8-D9E2-A609-C49D-4FEA6D9A3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660152" y="3042839"/>
              <a:ext cx="598294" cy="598294"/>
            </a:xfrm>
            <a:prstGeom prst="rect">
              <a:avLst/>
            </a:prstGeom>
          </p:spPr>
        </p:pic>
      </p:grpSp>
      <p:pic>
        <p:nvPicPr>
          <p:cNvPr id="26" name="Picture 25" descr="A person in a suit standing next to a computer and a light bulb&#10;&#10;Description automatically generated">
            <a:extLst>
              <a:ext uri="{FF2B5EF4-FFF2-40B4-BE49-F238E27FC236}">
                <a16:creationId xmlns:a16="http://schemas.microsoft.com/office/drawing/2014/main" id="{519D35F4-746A-25A1-8BC6-BB65DD27F2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136770">
            <a:off x="8927043" y="4097840"/>
            <a:ext cx="1827609" cy="18276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7453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788A3B-BBDB-A306-3013-CFCB873A3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6708" y="4069768"/>
            <a:ext cx="451860" cy="45185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82C20E2-60BA-C213-4908-A9DD1F0B7883}"/>
              </a:ext>
            </a:extLst>
          </p:cNvPr>
          <p:cNvGrpSpPr/>
          <p:nvPr/>
        </p:nvGrpSpPr>
        <p:grpSpPr>
          <a:xfrm>
            <a:off x="8277249" y="2410691"/>
            <a:ext cx="1210868" cy="574622"/>
            <a:chOff x="3105741" y="2587890"/>
            <a:chExt cx="1187233" cy="563406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7414D3B-367F-2572-ED12-5D36E629C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23195" y="2587890"/>
              <a:ext cx="362920" cy="36292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89A5F-2B04-F6A4-F06F-B618314C8624}"/>
                </a:ext>
              </a:extLst>
            </p:cNvPr>
            <p:cNvSpPr txBox="1"/>
            <p:nvPr/>
          </p:nvSpPr>
          <p:spPr>
            <a:xfrm>
              <a:off x="3105741" y="2922265"/>
              <a:ext cx="1187233" cy="229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918" dirty="0">
                  <a:latin typeface="az_ea_font"/>
                </a:rPr>
                <a:t>srch-001</a:t>
              </a:r>
              <a:endParaRPr lang="it-IT" sz="918" dirty="0"/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D85EF6C9-E61D-2D32-A084-6A08E08FC0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66437" y="743215"/>
            <a:ext cx="451860" cy="45186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F641282-0632-CD86-EA5A-C12167C07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11952" y="743215"/>
            <a:ext cx="451860" cy="45186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CA22065-8056-79DA-7875-93C3B14E8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2035" y="3023138"/>
            <a:ext cx="451860" cy="4518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D446BC-65E3-A415-B405-BEE18BF714D5}"/>
              </a:ext>
            </a:extLst>
          </p:cNvPr>
          <p:cNvSpPr txBox="1"/>
          <p:nvPr/>
        </p:nvSpPr>
        <p:spPr>
          <a:xfrm>
            <a:off x="2929160" y="3287362"/>
            <a:ext cx="1165753" cy="238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918" dirty="0">
                <a:latin typeface="az_ea_font"/>
              </a:rPr>
              <a:t>[</a:t>
            </a:r>
            <a:r>
              <a:rPr lang="it-IT" sz="918" b="1" dirty="0">
                <a:latin typeface="az_ea_font"/>
              </a:rPr>
              <a:t>PerformIndexing</a:t>
            </a:r>
            <a:r>
              <a:rPr lang="it-IT" sz="918" dirty="0">
                <a:latin typeface="az_ea_font"/>
              </a:rPr>
              <a:t>]</a:t>
            </a:r>
            <a:endParaRPr lang="it-IT" sz="918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87A101E-B16B-054A-083D-CE690D1E3A8A}"/>
              </a:ext>
            </a:extLst>
          </p:cNvPr>
          <p:cNvCxnSpPr>
            <a:cxnSpLocks/>
          </p:cNvCxnSpPr>
          <p:nvPr/>
        </p:nvCxnSpPr>
        <p:spPr>
          <a:xfrm flipH="1">
            <a:off x="8765557" y="1231034"/>
            <a:ext cx="10408" cy="9588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25FE474-B967-987E-EC4A-19EE15E720AB}"/>
              </a:ext>
            </a:extLst>
          </p:cNvPr>
          <p:cNvSpPr txBox="1"/>
          <p:nvPr/>
        </p:nvSpPr>
        <p:spPr>
          <a:xfrm>
            <a:off x="8031059" y="1459712"/>
            <a:ext cx="820921" cy="38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918" dirty="0">
                <a:latin typeface="az_ea_font"/>
              </a:rPr>
              <a:t>[</a:t>
            </a:r>
            <a:r>
              <a:rPr lang="it-IT" sz="918" b="1" dirty="0">
                <a:latin typeface="az_ea_font"/>
              </a:rPr>
              <a:t>Get Indexer Status</a:t>
            </a:r>
            <a:r>
              <a:rPr lang="it-IT" sz="918" dirty="0">
                <a:latin typeface="az_ea_font"/>
              </a:rPr>
              <a:t>]</a:t>
            </a:r>
            <a:endParaRPr lang="it-IT" sz="918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F0E033-8699-C3D7-1550-DC34A5566BD1}"/>
              </a:ext>
            </a:extLst>
          </p:cNvPr>
          <p:cNvCxnSpPr>
            <a:cxnSpLocks/>
          </p:cNvCxnSpPr>
          <p:nvPr/>
        </p:nvCxnSpPr>
        <p:spPr>
          <a:xfrm flipV="1">
            <a:off x="8883052" y="1226279"/>
            <a:ext cx="10399" cy="10072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C8B5428-BB17-995F-F2A0-4481B250973E}"/>
              </a:ext>
            </a:extLst>
          </p:cNvPr>
          <p:cNvSpPr txBox="1"/>
          <p:nvPr/>
        </p:nvSpPr>
        <p:spPr>
          <a:xfrm>
            <a:off x="8851980" y="1511784"/>
            <a:ext cx="658107" cy="238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918" b="1" dirty="0" err="1">
                <a:latin typeface="az_ea_font"/>
              </a:rPr>
              <a:t>Error</a:t>
            </a:r>
            <a:r>
              <a:rPr lang="it-IT" sz="918" b="1" dirty="0">
                <a:latin typeface="az_ea_font"/>
              </a:rPr>
              <a:t> 429</a:t>
            </a:r>
            <a:endParaRPr lang="it-IT" sz="918" b="1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A165FE-4AF2-D25B-044F-5030AB9B64F6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>
            <a:off x="9063812" y="969145"/>
            <a:ext cx="18026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C58204E-F23F-0356-0BCF-A7F0FB5878D5}"/>
              </a:ext>
            </a:extLst>
          </p:cNvPr>
          <p:cNvSpPr txBox="1"/>
          <p:nvPr/>
        </p:nvSpPr>
        <p:spPr>
          <a:xfrm>
            <a:off x="9265020" y="749562"/>
            <a:ext cx="1319099" cy="238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918" dirty="0">
                <a:latin typeface="az_ea_font"/>
              </a:rPr>
              <a:t>[E</a:t>
            </a:r>
            <a:r>
              <a:rPr lang="it-IT" sz="918" b="1" dirty="0">
                <a:latin typeface="az_ea_font"/>
              </a:rPr>
              <a:t>nqueue Reindexing</a:t>
            </a:r>
            <a:r>
              <a:rPr lang="it-IT" sz="918" dirty="0">
                <a:latin typeface="az_ea_font"/>
              </a:rPr>
              <a:t>]</a:t>
            </a:r>
            <a:endParaRPr lang="it-IT" sz="918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45DFBB2-8254-77DB-0EC4-2F7952D18F00}"/>
              </a:ext>
            </a:extLst>
          </p:cNvPr>
          <p:cNvCxnSpPr>
            <a:cxnSpLocks/>
            <a:stCxn id="16" idx="1"/>
            <a:endCxn id="45" idx="3"/>
          </p:cNvCxnSpPr>
          <p:nvPr/>
        </p:nvCxnSpPr>
        <p:spPr>
          <a:xfrm flipH="1">
            <a:off x="9584903" y="3249068"/>
            <a:ext cx="1267132" cy="134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360E2B7-01E0-7404-E420-7796EC8BCC62}"/>
              </a:ext>
            </a:extLst>
          </p:cNvPr>
          <p:cNvSpPr txBox="1"/>
          <p:nvPr/>
        </p:nvSpPr>
        <p:spPr>
          <a:xfrm>
            <a:off x="9923930" y="3248733"/>
            <a:ext cx="868640" cy="238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918" dirty="0">
                <a:latin typeface="az_ea_font"/>
              </a:rPr>
              <a:t>[</a:t>
            </a:r>
            <a:r>
              <a:rPr lang="it-IT" sz="918" b="1" dirty="0" err="1">
                <a:latin typeface="az_ea_font"/>
              </a:rPr>
              <a:t>Run</a:t>
            </a:r>
            <a:r>
              <a:rPr lang="it-IT" sz="918" b="1" dirty="0">
                <a:latin typeface="az_ea_font"/>
              </a:rPr>
              <a:t> Indexer</a:t>
            </a:r>
            <a:r>
              <a:rPr lang="it-IT" sz="918" dirty="0">
                <a:latin typeface="az_ea_font"/>
              </a:rPr>
              <a:t>]</a:t>
            </a:r>
            <a:endParaRPr lang="it-IT" sz="918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AF3624-0A15-1624-20C6-6EDB16294955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>
          <a:xfrm flipH="1">
            <a:off x="11077965" y="1195075"/>
            <a:ext cx="14402" cy="18280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982E0B9-99AE-BBC8-D682-5CCA9B09BEDF}"/>
              </a:ext>
            </a:extLst>
          </p:cNvPr>
          <p:cNvSpPr txBox="1"/>
          <p:nvPr/>
        </p:nvSpPr>
        <p:spPr>
          <a:xfrm>
            <a:off x="10924360" y="1863549"/>
            <a:ext cx="868640" cy="238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918" dirty="0">
                <a:latin typeface="az_ea_font"/>
              </a:rPr>
              <a:t>[</a:t>
            </a:r>
            <a:r>
              <a:rPr lang="it-IT" sz="918" b="1" dirty="0">
                <a:latin typeface="az_ea_font"/>
              </a:rPr>
              <a:t>Trigger</a:t>
            </a:r>
            <a:r>
              <a:rPr lang="it-IT" sz="918" dirty="0">
                <a:latin typeface="az_ea_font"/>
              </a:rPr>
              <a:t>]</a:t>
            </a:r>
            <a:endParaRPr lang="it-IT" sz="918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86919D9-52F5-5D43-FE70-F9151B74E3DA}"/>
              </a:ext>
            </a:extLst>
          </p:cNvPr>
          <p:cNvGrpSpPr/>
          <p:nvPr/>
        </p:nvGrpSpPr>
        <p:grpSpPr>
          <a:xfrm>
            <a:off x="752489" y="1934819"/>
            <a:ext cx="1112302" cy="687668"/>
            <a:chOff x="505236" y="2608645"/>
            <a:chExt cx="1090591" cy="674246"/>
          </a:xfrm>
        </p:grpSpPr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492B2BE5-3630-79E8-23F6-3A886B3CA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3481" y="2608645"/>
              <a:ext cx="434102" cy="434102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4E8C8B5-1650-D8B9-094B-AAF4A3BDFD51}"/>
                </a:ext>
              </a:extLst>
            </p:cNvPr>
            <p:cNvSpPr txBox="1"/>
            <p:nvPr/>
          </p:nvSpPr>
          <p:spPr>
            <a:xfrm>
              <a:off x="505236" y="3049301"/>
              <a:ext cx="1090591" cy="233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18">
                  <a:latin typeface="az_ea_font"/>
                </a:rPr>
                <a:t>XR Copilot</a:t>
              </a:r>
              <a:endParaRPr lang="it-IT" sz="918" dirty="0">
                <a:latin typeface="az_ea_font"/>
              </a:endParaRPr>
            </a:p>
          </p:txBody>
        </p:sp>
      </p:grpSp>
      <p:pic>
        <p:nvPicPr>
          <p:cNvPr id="35" name="Graphic 34">
            <a:extLst>
              <a:ext uri="{FF2B5EF4-FFF2-40B4-BE49-F238E27FC236}">
                <a16:creationId xmlns:a16="http://schemas.microsoft.com/office/drawing/2014/main" id="{00099C42-5EF3-B3CD-BBE8-C41610DB0E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03014" y="4765896"/>
            <a:ext cx="398299" cy="398299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12CBA40-B805-4766-030B-E157ED704EA5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1662237" y="4295699"/>
            <a:ext cx="2544471" cy="79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CB9113-2BE1-494D-5AD2-CE86CC3A38F9}"/>
              </a:ext>
            </a:extLst>
          </p:cNvPr>
          <p:cNvSpPr txBox="1"/>
          <p:nvPr/>
        </p:nvSpPr>
        <p:spPr>
          <a:xfrm>
            <a:off x="2912743" y="4275541"/>
            <a:ext cx="1165753" cy="238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918" dirty="0">
                <a:latin typeface="az_ea_font"/>
              </a:rPr>
              <a:t>[</a:t>
            </a:r>
            <a:r>
              <a:rPr lang="it-IT" sz="918" b="1" dirty="0" err="1">
                <a:latin typeface="az_ea_font"/>
              </a:rPr>
              <a:t>UploadFile</a:t>
            </a:r>
            <a:r>
              <a:rPr lang="it-IT" sz="918" dirty="0">
                <a:latin typeface="az_ea_font"/>
              </a:rPr>
              <a:t>]</a:t>
            </a:r>
            <a:endParaRPr lang="it-IT" sz="918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4863021-8766-38CA-B331-881770C2E0EC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8902165" y="4421612"/>
            <a:ext cx="0" cy="3442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2EC4F34-35EE-80B6-B4A5-A81350BA02C0}"/>
              </a:ext>
            </a:extLst>
          </p:cNvPr>
          <p:cNvCxnSpPr>
            <a:cxnSpLocks/>
          </p:cNvCxnSpPr>
          <p:nvPr/>
        </p:nvCxnSpPr>
        <p:spPr>
          <a:xfrm>
            <a:off x="1198130" y="2599788"/>
            <a:ext cx="0" cy="12875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FB4C80F-E356-8793-021C-6527843F9211}"/>
              </a:ext>
            </a:extLst>
          </p:cNvPr>
          <p:cNvCxnSpPr>
            <a:cxnSpLocks/>
          </p:cNvCxnSpPr>
          <p:nvPr/>
        </p:nvCxnSpPr>
        <p:spPr>
          <a:xfrm flipV="1">
            <a:off x="1343736" y="2599788"/>
            <a:ext cx="2159" cy="12875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B1914D59-F95B-C75E-229E-C869644FBA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92759" y="3169877"/>
            <a:ext cx="401096" cy="395953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7159ADE6-C04C-4AD1-53E8-BB42E30CA389}"/>
              </a:ext>
            </a:extLst>
          </p:cNvPr>
          <p:cNvSpPr/>
          <p:nvPr/>
        </p:nvSpPr>
        <p:spPr>
          <a:xfrm>
            <a:off x="7425342" y="2106658"/>
            <a:ext cx="2159561" cy="231170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 sz="1836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3CF9DBD-E1FF-3026-AE05-C2B09EF03CC7}"/>
              </a:ext>
            </a:extLst>
          </p:cNvPr>
          <p:cNvCxnSpPr>
            <a:cxnSpLocks/>
          </p:cNvCxnSpPr>
          <p:nvPr/>
        </p:nvCxnSpPr>
        <p:spPr>
          <a:xfrm flipV="1">
            <a:off x="8058288" y="3097426"/>
            <a:ext cx="340576" cy="90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BA4030D-577F-D826-3027-F04341743306}"/>
              </a:ext>
            </a:extLst>
          </p:cNvPr>
          <p:cNvCxnSpPr>
            <a:cxnSpLocks/>
          </p:cNvCxnSpPr>
          <p:nvPr/>
        </p:nvCxnSpPr>
        <p:spPr>
          <a:xfrm flipH="1">
            <a:off x="8052631" y="3184237"/>
            <a:ext cx="333904" cy="49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C9BF3C4-D317-0505-7D3C-0D57667D7BF9}"/>
              </a:ext>
            </a:extLst>
          </p:cNvPr>
          <p:cNvCxnSpPr>
            <a:cxnSpLocks/>
            <a:stCxn id="32" idx="3"/>
            <a:endCxn id="50" idx="1"/>
          </p:cNvCxnSpPr>
          <p:nvPr/>
        </p:nvCxnSpPr>
        <p:spPr>
          <a:xfrm>
            <a:off x="1530012" y="2156190"/>
            <a:ext cx="2676696" cy="1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Graphic 49">
            <a:extLst>
              <a:ext uri="{FF2B5EF4-FFF2-40B4-BE49-F238E27FC236}">
                <a16:creationId xmlns:a16="http://schemas.microsoft.com/office/drawing/2014/main" id="{3AF7E41D-0264-970C-B6E2-C1A48B93B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6708" y="1930403"/>
            <a:ext cx="451860" cy="45186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9887187F-F428-4C29-B241-E7BDA3469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6708" y="3274002"/>
            <a:ext cx="451860" cy="451860"/>
          </a:xfrm>
          <a:prstGeom prst="rect">
            <a:avLst/>
          </a:prstGeom>
        </p:spPr>
      </p:pic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6649C265-8B78-DF1C-353A-AAC97CCC3289}"/>
              </a:ext>
            </a:extLst>
          </p:cNvPr>
          <p:cNvCxnSpPr>
            <a:cxnSpLocks/>
            <a:endCxn id="53" idx="1"/>
          </p:cNvCxnSpPr>
          <p:nvPr/>
        </p:nvCxnSpPr>
        <p:spPr>
          <a:xfrm flipV="1">
            <a:off x="1712637" y="3499932"/>
            <a:ext cx="2494071" cy="7255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24BEBBDA-F164-CFC8-697D-9C36176D02EE}"/>
              </a:ext>
            </a:extLst>
          </p:cNvPr>
          <p:cNvCxnSpPr>
            <a:cxnSpLocks/>
          </p:cNvCxnSpPr>
          <p:nvPr/>
        </p:nvCxnSpPr>
        <p:spPr>
          <a:xfrm>
            <a:off x="4668903" y="3432308"/>
            <a:ext cx="3772616" cy="60086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09BACC74-A1DF-A7C2-4E30-6932E4A4EBC5}"/>
              </a:ext>
            </a:extLst>
          </p:cNvPr>
          <p:cNvSpPr txBox="1"/>
          <p:nvPr/>
        </p:nvSpPr>
        <p:spPr>
          <a:xfrm>
            <a:off x="2650880" y="1863549"/>
            <a:ext cx="1165753" cy="238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918" dirty="0">
                <a:latin typeface="az_ea_font"/>
              </a:rPr>
              <a:t>[</a:t>
            </a:r>
            <a:r>
              <a:rPr lang="it-IT" sz="918" b="1" dirty="0">
                <a:latin typeface="az_ea_font"/>
              </a:rPr>
              <a:t>Prompt</a:t>
            </a:r>
            <a:r>
              <a:rPr lang="it-IT" sz="918" dirty="0">
                <a:latin typeface="az_ea_font"/>
              </a:rPr>
              <a:t>]</a:t>
            </a:r>
            <a:endParaRPr lang="it-IT" sz="918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E518E3C-E0C3-E9D1-406D-F8CB453C96DD}"/>
              </a:ext>
            </a:extLst>
          </p:cNvPr>
          <p:cNvCxnSpPr>
            <a:cxnSpLocks/>
          </p:cNvCxnSpPr>
          <p:nvPr/>
        </p:nvCxnSpPr>
        <p:spPr>
          <a:xfrm flipH="1">
            <a:off x="1530012" y="2065799"/>
            <a:ext cx="2637029" cy="1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Graphic 60">
            <a:extLst>
              <a:ext uri="{FF2B5EF4-FFF2-40B4-BE49-F238E27FC236}">
                <a16:creationId xmlns:a16="http://schemas.microsoft.com/office/drawing/2014/main" id="{A613EDEB-E85E-7767-9525-569316380B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67040" y="540965"/>
            <a:ext cx="451860" cy="451860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639F8A6-809F-8DE9-56CC-2CBCD651A2FC}"/>
              </a:ext>
            </a:extLst>
          </p:cNvPr>
          <p:cNvCxnSpPr>
            <a:cxnSpLocks/>
          </p:cNvCxnSpPr>
          <p:nvPr/>
        </p:nvCxnSpPr>
        <p:spPr>
          <a:xfrm flipV="1">
            <a:off x="4459571" y="1080150"/>
            <a:ext cx="830" cy="7170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00663AC-44C7-8150-517B-A7A41DBAEBCD}"/>
              </a:ext>
            </a:extLst>
          </p:cNvPr>
          <p:cNvCxnSpPr>
            <a:cxnSpLocks/>
          </p:cNvCxnSpPr>
          <p:nvPr/>
        </p:nvCxnSpPr>
        <p:spPr>
          <a:xfrm>
            <a:off x="4322596" y="1080149"/>
            <a:ext cx="830" cy="7170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CF7892B0-E104-81FA-DCC7-249604DAE32D}"/>
              </a:ext>
            </a:extLst>
          </p:cNvPr>
          <p:cNvSpPr txBox="1"/>
          <p:nvPr/>
        </p:nvSpPr>
        <p:spPr>
          <a:xfrm>
            <a:off x="3481059" y="1195075"/>
            <a:ext cx="904228" cy="38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918" dirty="0">
                <a:latin typeface="az_ea_font"/>
              </a:rPr>
              <a:t>[</a:t>
            </a:r>
            <a:r>
              <a:rPr lang="it-IT" sz="918" b="1" dirty="0">
                <a:latin typeface="az_ea_font"/>
              </a:rPr>
              <a:t>Conversation History</a:t>
            </a:r>
            <a:r>
              <a:rPr lang="it-IT" sz="918" dirty="0">
                <a:latin typeface="az_ea_font"/>
              </a:rPr>
              <a:t>]</a:t>
            </a:r>
            <a:endParaRPr lang="it-IT" sz="918" dirty="0"/>
          </a:p>
        </p:txBody>
      </p:sp>
      <p:pic>
        <p:nvPicPr>
          <p:cNvPr id="65" name="Picture 64" descr="A purple and black logo&#10;&#10;Description automatically generated">
            <a:extLst>
              <a:ext uri="{FF2B5EF4-FFF2-40B4-BE49-F238E27FC236}">
                <a16:creationId xmlns:a16="http://schemas.microsoft.com/office/drawing/2014/main" id="{4D3B2681-6A3E-DC8C-0245-AE70A725DBD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79" y="1502685"/>
            <a:ext cx="380332" cy="380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058F2D41-0163-5746-0F63-79706FBA570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251891" y="5832654"/>
            <a:ext cx="407808" cy="407808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EA6BDC91-960E-60BA-7885-DA9FAD5C0066}"/>
              </a:ext>
            </a:extLst>
          </p:cNvPr>
          <p:cNvSpPr/>
          <p:nvPr/>
        </p:nvSpPr>
        <p:spPr>
          <a:xfrm>
            <a:off x="2315305" y="368055"/>
            <a:ext cx="9368681" cy="5157292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it-IT" sz="1836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81DDC43-0765-F577-19ED-5A4570F0C721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5455795" y="5532077"/>
            <a:ext cx="0" cy="300577"/>
          </a:xfrm>
          <a:prstGeom prst="line">
            <a:avLst/>
          </a:prstGeom>
          <a:ln>
            <a:solidFill>
              <a:srgbClr val="00B0F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432B3A7-D4A9-2F0B-7D35-6828F07D1F6E}"/>
              </a:ext>
            </a:extLst>
          </p:cNvPr>
          <p:cNvCxnSpPr>
            <a:cxnSpLocks/>
            <a:endCxn id="88" idx="0"/>
          </p:cNvCxnSpPr>
          <p:nvPr/>
        </p:nvCxnSpPr>
        <p:spPr>
          <a:xfrm>
            <a:off x="7728145" y="5557923"/>
            <a:ext cx="2764" cy="310058"/>
          </a:xfrm>
          <a:prstGeom prst="line">
            <a:avLst/>
          </a:prstGeom>
          <a:ln>
            <a:solidFill>
              <a:srgbClr val="00B0F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2" name="Graphic 71">
            <a:extLst>
              <a:ext uri="{FF2B5EF4-FFF2-40B4-BE49-F238E27FC236}">
                <a16:creationId xmlns:a16="http://schemas.microsoft.com/office/drawing/2014/main" id="{D03BCFCB-1696-83BC-3216-1E3F03022FB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860060" y="3642198"/>
            <a:ext cx="341998" cy="34199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5009CCE0-6BD1-18CB-8F86-6A12B7969F6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463761" y="3618606"/>
            <a:ext cx="368348" cy="368348"/>
          </a:xfrm>
          <a:prstGeom prst="rect">
            <a:avLst/>
          </a:prstGeom>
        </p:spPr>
      </p:pic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01EC9FF5-FE72-BE71-8655-40B537179FBB}"/>
              </a:ext>
            </a:extLst>
          </p:cNvPr>
          <p:cNvCxnSpPr>
            <a:cxnSpLocks/>
          </p:cNvCxnSpPr>
          <p:nvPr/>
        </p:nvCxnSpPr>
        <p:spPr>
          <a:xfrm>
            <a:off x="1670405" y="4391938"/>
            <a:ext cx="2447796" cy="856715"/>
          </a:xfrm>
          <a:prstGeom prst="bentConnector3">
            <a:avLst>
              <a:gd name="adj1" fmla="val 34060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39671A5-5E9B-2DEF-F963-95C0A0A2FD0D}"/>
              </a:ext>
            </a:extLst>
          </p:cNvPr>
          <p:cNvCxnSpPr>
            <a:cxnSpLocks/>
          </p:cNvCxnSpPr>
          <p:nvPr/>
        </p:nvCxnSpPr>
        <p:spPr>
          <a:xfrm rot="10800000">
            <a:off x="1648648" y="4485682"/>
            <a:ext cx="2485030" cy="827943"/>
          </a:xfrm>
          <a:prstGeom prst="bentConnector3">
            <a:avLst>
              <a:gd name="adj1" fmla="val 676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8D87B2A-BA7D-9F2E-EF9B-C8218D6C5B80}"/>
              </a:ext>
            </a:extLst>
          </p:cNvPr>
          <p:cNvSpPr txBox="1"/>
          <p:nvPr/>
        </p:nvSpPr>
        <p:spPr>
          <a:xfrm>
            <a:off x="2729571" y="4908116"/>
            <a:ext cx="1165753" cy="38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918" dirty="0">
                <a:latin typeface="az_ea_font"/>
              </a:rPr>
              <a:t>[</a:t>
            </a:r>
            <a:r>
              <a:rPr lang="it-IT" sz="918" b="1" dirty="0">
                <a:latin typeface="az_ea_font"/>
              </a:rPr>
              <a:t>Endpoint Config</a:t>
            </a:r>
            <a:r>
              <a:rPr lang="it-IT" sz="918" dirty="0">
                <a:latin typeface="az_ea_font"/>
              </a:rPr>
              <a:t>]</a:t>
            </a:r>
          </a:p>
          <a:p>
            <a:pPr algn="ctr"/>
            <a:r>
              <a:rPr lang="it-IT" sz="918" b="1" dirty="0">
                <a:latin typeface="az_ea_font"/>
              </a:rPr>
              <a:t>[System Data]</a:t>
            </a:r>
            <a:endParaRPr lang="it-IT" sz="918" b="1" dirty="0"/>
          </a:p>
        </p:txBody>
      </p: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F00314D1-11C1-F000-1350-C37EAB3E0344}"/>
              </a:ext>
            </a:extLst>
          </p:cNvPr>
          <p:cNvCxnSpPr>
            <a:cxnSpLocks/>
            <a:stCxn id="4" idx="3"/>
            <a:endCxn id="35" idx="1"/>
          </p:cNvCxnSpPr>
          <p:nvPr/>
        </p:nvCxnSpPr>
        <p:spPr>
          <a:xfrm>
            <a:off x="4658568" y="4295698"/>
            <a:ext cx="4044446" cy="6693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FD6EEB1-9900-7310-23B9-7AE56A8D4F93}"/>
              </a:ext>
            </a:extLst>
          </p:cNvPr>
          <p:cNvGrpSpPr/>
          <p:nvPr/>
        </p:nvGrpSpPr>
        <p:grpSpPr>
          <a:xfrm>
            <a:off x="8283969" y="3546290"/>
            <a:ext cx="1210868" cy="574621"/>
            <a:chOff x="3105740" y="2587890"/>
            <a:chExt cx="1187233" cy="563405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id="{01C0CEFA-4159-9DB3-357A-B3FD2B347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23195" y="2587890"/>
              <a:ext cx="362920" cy="362920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149AD49-AAE1-C0E4-28E0-1B73181AA635}"/>
                </a:ext>
              </a:extLst>
            </p:cNvPr>
            <p:cNvSpPr txBox="1"/>
            <p:nvPr/>
          </p:nvSpPr>
          <p:spPr>
            <a:xfrm>
              <a:off x="3105740" y="2922264"/>
              <a:ext cx="1187233" cy="229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918" dirty="0">
                  <a:latin typeface="az_ea_font"/>
                </a:rPr>
                <a:t>Srch-099</a:t>
              </a:r>
              <a:endParaRPr lang="it-IT" sz="918" dirty="0"/>
            </a:p>
          </p:txBody>
        </p:sp>
      </p:grp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599E8C0E-9012-114D-BEA5-08E112621014}"/>
              </a:ext>
            </a:extLst>
          </p:cNvPr>
          <p:cNvCxnSpPr>
            <a:cxnSpLocks/>
            <a:stCxn id="8" idx="2"/>
            <a:endCxn id="79" idx="0"/>
          </p:cNvCxnSpPr>
          <p:nvPr/>
        </p:nvCxnSpPr>
        <p:spPr>
          <a:xfrm>
            <a:off x="8882683" y="2985313"/>
            <a:ext cx="12125" cy="560977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537933AD-86AA-51E1-8531-1FC960E632BB}"/>
              </a:ext>
            </a:extLst>
          </p:cNvPr>
          <p:cNvSpPr/>
          <p:nvPr/>
        </p:nvSpPr>
        <p:spPr>
          <a:xfrm>
            <a:off x="8462100" y="2255477"/>
            <a:ext cx="932524" cy="2014375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 sz="1836"/>
          </a:p>
        </p:txBody>
      </p: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DDB5CBD6-7B55-58A0-47CA-DA0DEC47B741}"/>
              </a:ext>
            </a:extLst>
          </p:cNvPr>
          <p:cNvCxnSpPr>
            <a:cxnSpLocks/>
            <a:stCxn id="86" idx="3"/>
            <a:endCxn id="50" idx="3"/>
          </p:cNvCxnSpPr>
          <p:nvPr/>
        </p:nvCxnSpPr>
        <p:spPr>
          <a:xfrm flipH="1" flipV="1">
            <a:off x="4658568" y="2156333"/>
            <a:ext cx="1309360" cy="3083058"/>
          </a:xfrm>
          <a:prstGeom prst="bentConnector3">
            <a:avLst>
              <a:gd name="adj1" fmla="val -17459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D7859494-26EF-95F8-65FB-5360698FA0F8}"/>
              </a:ext>
            </a:extLst>
          </p:cNvPr>
          <p:cNvSpPr txBox="1"/>
          <p:nvPr/>
        </p:nvSpPr>
        <p:spPr>
          <a:xfrm>
            <a:off x="4752123" y="3676707"/>
            <a:ext cx="1165753" cy="38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918" dirty="0">
                <a:latin typeface="az_ea_font"/>
              </a:rPr>
              <a:t>[</a:t>
            </a:r>
            <a:r>
              <a:rPr lang="it-IT" sz="918" b="1" dirty="0">
                <a:latin typeface="az_ea_font"/>
              </a:rPr>
              <a:t>Endpoint Config</a:t>
            </a:r>
            <a:r>
              <a:rPr lang="it-IT" sz="918" dirty="0">
                <a:latin typeface="az_ea_font"/>
              </a:rPr>
              <a:t>]</a:t>
            </a:r>
          </a:p>
          <a:p>
            <a:pPr algn="ctr"/>
            <a:r>
              <a:rPr lang="it-IT" sz="918" b="1" dirty="0">
                <a:latin typeface="az_ea_font"/>
              </a:rPr>
              <a:t>[System Data]</a:t>
            </a:r>
            <a:endParaRPr lang="it-IT" sz="918" b="1" dirty="0"/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CBA067EB-8B1B-B2B2-33C8-0827017AA08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516069" y="5013461"/>
            <a:ext cx="451859" cy="451859"/>
          </a:xfrm>
          <a:prstGeom prst="rect">
            <a:avLst/>
          </a:prstGeom>
        </p:spPr>
      </p:pic>
      <p:grpSp>
        <p:nvGrpSpPr>
          <p:cNvPr id="143" name="Group 142">
            <a:extLst>
              <a:ext uri="{FF2B5EF4-FFF2-40B4-BE49-F238E27FC236}">
                <a16:creationId xmlns:a16="http://schemas.microsoft.com/office/drawing/2014/main" id="{D43B567C-01C3-5CDA-9761-A564683C71DE}"/>
              </a:ext>
            </a:extLst>
          </p:cNvPr>
          <p:cNvGrpSpPr/>
          <p:nvPr/>
        </p:nvGrpSpPr>
        <p:grpSpPr>
          <a:xfrm>
            <a:off x="6675437" y="5832654"/>
            <a:ext cx="2066918" cy="407808"/>
            <a:chOff x="6818319" y="5842389"/>
            <a:chExt cx="2066918" cy="407808"/>
          </a:xfrm>
        </p:grpSpPr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A505E388-FDF1-7CF9-1F4C-5C0EFA840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818319" y="5842389"/>
              <a:ext cx="407808" cy="407808"/>
            </a:xfrm>
            <a:prstGeom prst="rect">
              <a:avLst/>
            </a:prstGeom>
          </p:spPr>
        </p:pic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47D6F1C-083B-E580-397A-6836044D5C72}"/>
                </a:ext>
              </a:extLst>
            </p:cNvPr>
            <p:cNvCxnSpPr>
              <a:cxnSpLocks/>
              <a:stCxn id="88" idx="1"/>
              <a:endCxn id="67" idx="3"/>
            </p:cNvCxnSpPr>
            <p:nvPr/>
          </p:nvCxnSpPr>
          <p:spPr>
            <a:xfrm flipH="1">
              <a:off x="7226127" y="6045720"/>
              <a:ext cx="479660" cy="573"/>
            </a:xfrm>
            <a:prstGeom prst="line">
              <a:avLst/>
            </a:prstGeom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0EA8671A-082C-F432-5447-EBA6E5874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7705787" y="5877716"/>
              <a:ext cx="336008" cy="336008"/>
            </a:xfrm>
            <a:prstGeom prst="rect">
              <a:avLst/>
            </a:prstGeom>
          </p:spPr>
        </p:pic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4384CC3-D0FD-B09C-D7C0-3CE2CAD3A2A7}"/>
                </a:ext>
              </a:extLst>
            </p:cNvPr>
            <p:cNvCxnSpPr>
              <a:cxnSpLocks/>
              <a:stCxn id="90" idx="1"/>
              <a:endCxn id="88" idx="3"/>
            </p:cNvCxnSpPr>
            <p:nvPr/>
          </p:nvCxnSpPr>
          <p:spPr>
            <a:xfrm flipH="1">
              <a:off x="8041796" y="6045720"/>
              <a:ext cx="470627" cy="0"/>
            </a:xfrm>
            <a:prstGeom prst="line">
              <a:avLst/>
            </a:prstGeom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E23E164A-4A2A-A416-A68C-CCDA90271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8512423" y="5859313"/>
              <a:ext cx="372814" cy="372814"/>
            </a:xfrm>
            <a:prstGeom prst="rect">
              <a:avLst/>
            </a:prstGeom>
          </p:spPr>
        </p:pic>
      </p:grpSp>
      <p:pic>
        <p:nvPicPr>
          <p:cNvPr id="91" name="Graphic 90">
            <a:extLst>
              <a:ext uri="{FF2B5EF4-FFF2-40B4-BE49-F238E27FC236}">
                <a16:creationId xmlns:a16="http://schemas.microsoft.com/office/drawing/2014/main" id="{C9BDE0BA-0DC6-0D4C-2FF9-1B6C3E4EA72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683986" y="391729"/>
            <a:ext cx="298472" cy="298472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5B844992-B7B5-F9A3-67A9-34AD5324C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0193" y="5017205"/>
            <a:ext cx="451860" cy="451859"/>
          </a:xfrm>
          <a:prstGeom prst="rect">
            <a:avLst/>
          </a:prstGeom>
        </p:spPr>
      </p:pic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4F6D09C-EA2B-50F3-AE25-CACF0708180B}"/>
              </a:ext>
            </a:extLst>
          </p:cNvPr>
          <p:cNvCxnSpPr>
            <a:cxnSpLocks/>
          </p:cNvCxnSpPr>
          <p:nvPr/>
        </p:nvCxnSpPr>
        <p:spPr>
          <a:xfrm flipV="1">
            <a:off x="4668903" y="5212248"/>
            <a:ext cx="894016" cy="374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ADF029D-915A-6903-ED0C-4F16242897F2}"/>
              </a:ext>
            </a:extLst>
          </p:cNvPr>
          <p:cNvCxnSpPr>
            <a:cxnSpLocks/>
          </p:cNvCxnSpPr>
          <p:nvPr/>
        </p:nvCxnSpPr>
        <p:spPr>
          <a:xfrm flipH="1" flipV="1">
            <a:off x="4668903" y="5282427"/>
            <a:ext cx="894016" cy="374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EE1824D3-534B-AED2-E0E0-851CE4965589}"/>
              </a:ext>
            </a:extLst>
          </p:cNvPr>
          <p:cNvCxnSpPr>
            <a:cxnSpLocks/>
            <a:stCxn id="86" idx="3"/>
            <a:endCxn id="13" idx="1"/>
          </p:cNvCxnSpPr>
          <p:nvPr/>
        </p:nvCxnSpPr>
        <p:spPr>
          <a:xfrm flipV="1">
            <a:off x="5967928" y="969145"/>
            <a:ext cx="2644024" cy="4270246"/>
          </a:xfrm>
          <a:prstGeom prst="bentConnector3">
            <a:avLst>
              <a:gd name="adj1" fmla="val 13886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614331D-9107-DC97-B25C-0D4DC67849DC}"/>
              </a:ext>
            </a:extLst>
          </p:cNvPr>
          <p:cNvSpPr txBox="1"/>
          <p:nvPr/>
        </p:nvSpPr>
        <p:spPr>
          <a:xfrm>
            <a:off x="4897112" y="2139323"/>
            <a:ext cx="1051063" cy="238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918" dirty="0">
                <a:latin typeface="az_ea_font"/>
              </a:rPr>
              <a:t>[</a:t>
            </a:r>
            <a:r>
              <a:rPr lang="it-IT" sz="918" b="1" dirty="0">
                <a:latin typeface="az_ea_font"/>
              </a:rPr>
              <a:t>Endpoint </a:t>
            </a:r>
            <a:r>
              <a:rPr lang="it-IT" sz="918" b="1" dirty="0" err="1">
                <a:latin typeface="az_ea_font"/>
              </a:rPr>
              <a:t>Config</a:t>
            </a:r>
            <a:r>
              <a:rPr lang="it-IT" sz="918" dirty="0">
                <a:latin typeface="az_ea_font"/>
              </a:rPr>
              <a:t>]</a:t>
            </a:r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6F23C1DE-45A4-34F8-0CB5-80C5FCFC1D23}"/>
              </a:ext>
            </a:extLst>
          </p:cNvPr>
          <p:cNvCxnSpPr>
            <a:cxnSpLocks/>
            <a:stCxn id="86" idx="0"/>
            <a:endCxn id="53" idx="3"/>
          </p:cNvCxnSpPr>
          <p:nvPr/>
        </p:nvCxnSpPr>
        <p:spPr>
          <a:xfrm rot="16200000" flipV="1">
            <a:off x="4443520" y="3714981"/>
            <a:ext cx="1513529" cy="1083431"/>
          </a:xfrm>
          <a:prstGeom prst="bentConnector2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92963E0-41F0-3983-DF5E-870C75A4E001}"/>
              </a:ext>
            </a:extLst>
          </p:cNvPr>
          <p:cNvGrpSpPr/>
          <p:nvPr/>
        </p:nvGrpSpPr>
        <p:grpSpPr>
          <a:xfrm>
            <a:off x="731837" y="3980933"/>
            <a:ext cx="1112302" cy="1131593"/>
            <a:chOff x="1030513" y="4332491"/>
            <a:chExt cx="1090591" cy="1109506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51D8E583-DBC8-D977-58BE-A1904958758A}"/>
                </a:ext>
              </a:extLst>
            </p:cNvPr>
            <p:cNvGrpSpPr/>
            <p:nvPr/>
          </p:nvGrpSpPr>
          <p:grpSpPr>
            <a:xfrm>
              <a:off x="1030513" y="4332491"/>
              <a:ext cx="1090591" cy="1109506"/>
              <a:chOff x="857315" y="4832275"/>
              <a:chExt cx="1090591" cy="1109506"/>
            </a:xfrm>
          </p:grpSpPr>
          <p:pic>
            <p:nvPicPr>
              <p:cNvPr id="103" name="Picture 2" descr="Immagine che contiene schermata, Elementi grafici, simbolo, grafica&#10;&#10;Descrizione generata automaticamente">
                <a:extLst>
                  <a:ext uri="{FF2B5EF4-FFF2-40B4-BE49-F238E27FC236}">
                    <a16:creationId xmlns:a16="http://schemas.microsoft.com/office/drawing/2014/main" id="{D7103AEF-65D1-10C7-EE93-DB29BB066B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66" t="20897" r="20874" b="19904"/>
              <a:stretch/>
            </p:blipFill>
            <p:spPr bwMode="auto">
              <a:xfrm>
                <a:off x="1195167" y="4832275"/>
                <a:ext cx="432481" cy="43410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652A697-DB0B-9104-DE7B-82E2774EB92F}"/>
                  </a:ext>
                </a:extLst>
              </p:cNvPr>
              <p:cNvSpPr txBox="1"/>
              <p:nvPr/>
            </p:nvSpPr>
            <p:spPr>
              <a:xfrm>
                <a:off x="857315" y="5708191"/>
                <a:ext cx="1090591" cy="233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918" dirty="0">
                    <a:latin typeface="az_ea_font"/>
                  </a:rPr>
                  <a:t>H-Share CMS</a:t>
                </a:r>
              </a:p>
            </p:txBody>
          </p:sp>
        </p:grpSp>
        <p:pic>
          <p:nvPicPr>
            <p:cNvPr id="102" name="Graphic 101">
              <a:extLst>
                <a:ext uri="{FF2B5EF4-FFF2-40B4-BE49-F238E27FC236}">
                  <a16:creationId xmlns:a16="http://schemas.microsoft.com/office/drawing/2014/main" id="{D1138E58-2131-8FFD-C748-11CE40DB7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76824" y="4799177"/>
              <a:ext cx="434102" cy="434102"/>
            </a:xfrm>
            <a:prstGeom prst="rect">
              <a:avLst/>
            </a:prstGeom>
          </p:spPr>
        </p:pic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9DD58B8B-53C3-8882-1BA5-9B018D6AE6F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6548854" y="1645877"/>
            <a:ext cx="561066" cy="5610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16805D3-A99F-3276-CAB8-92F3F44F7A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91298" y="2712677"/>
            <a:ext cx="401096" cy="39595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905BA9A-87F2-ED1F-51B7-9E7BF633C6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89837" y="2255477"/>
            <a:ext cx="401096" cy="395953"/>
          </a:xfrm>
          <a:prstGeom prst="rect">
            <a:avLst/>
          </a:prstGeom>
        </p:spPr>
      </p:pic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96E2E918-31D3-700D-00D2-0C43FEDF9558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4678321" y="1926410"/>
            <a:ext cx="1870533" cy="152886"/>
          </a:xfrm>
          <a:prstGeom prst="bentConnector3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418AE4F3-E46C-78E3-00A9-8E279924340B}"/>
              </a:ext>
            </a:extLst>
          </p:cNvPr>
          <p:cNvCxnSpPr>
            <a:cxnSpLocks/>
            <a:stCxn id="5" idx="3"/>
            <a:endCxn id="43" idx="1"/>
          </p:cNvCxnSpPr>
          <p:nvPr/>
        </p:nvCxnSpPr>
        <p:spPr>
          <a:xfrm>
            <a:off x="7109920" y="1926410"/>
            <a:ext cx="482839" cy="1441444"/>
          </a:xfrm>
          <a:prstGeom prst="bentConnector3">
            <a:avLst>
              <a:gd name="adj1" fmla="val 18157"/>
            </a:avLst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C23F30BB-368C-287F-69FB-25A82B893C71}"/>
              </a:ext>
            </a:extLst>
          </p:cNvPr>
          <p:cNvCxnSpPr>
            <a:cxnSpLocks/>
            <a:stCxn id="5" idx="3"/>
            <a:endCxn id="34" idx="1"/>
          </p:cNvCxnSpPr>
          <p:nvPr/>
        </p:nvCxnSpPr>
        <p:spPr>
          <a:xfrm>
            <a:off x="7109920" y="1926410"/>
            <a:ext cx="479917" cy="527044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01CC53CC-1088-BB80-8892-5B897D3D3FC3}"/>
              </a:ext>
            </a:extLst>
          </p:cNvPr>
          <p:cNvCxnSpPr>
            <a:cxnSpLocks/>
            <a:stCxn id="5" idx="3"/>
            <a:endCxn id="17" idx="1"/>
          </p:cNvCxnSpPr>
          <p:nvPr/>
        </p:nvCxnSpPr>
        <p:spPr>
          <a:xfrm>
            <a:off x="7109920" y="1926410"/>
            <a:ext cx="481378" cy="984244"/>
          </a:xfrm>
          <a:prstGeom prst="bentConnector3">
            <a:avLst>
              <a:gd name="adj1" fmla="val 33190"/>
            </a:avLst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F3555D50-E6A0-7E0C-E061-15706F352376}"/>
              </a:ext>
            </a:extLst>
          </p:cNvPr>
          <p:cNvSpPr txBox="1"/>
          <p:nvPr/>
        </p:nvSpPr>
        <p:spPr>
          <a:xfrm>
            <a:off x="7272260" y="1872694"/>
            <a:ext cx="658107" cy="238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918" b="1" dirty="0" err="1">
                <a:latin typeface="az_ea_font"/>
              </a:rPr>
              <a:t>Error</a:t>
            </a:r>
            <a:r>
              <a:rPr lang="it-IT" sz="918" b="1" dirty="0">
                <a:latin typeface="az_ea_font"/>
              </a:rPr>
              <a:t> 429</a:t>
            </a:r>
            <a:endParaRPr lang="it-IT" sz="918" b="1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F7B5C3DA-40CD-0AA0-3053-379B05DD6357}"/>
              </a:ext>
            </a:extLst>
          </p:cNvPr>
          <p:cNvSpPr txBox="1"/>
          <p:nvPr/>
        </p:nvSpPr>
        <p:spPr>
          <a:xfrm>
            <a:off x="2649003" y="2128864"/>
            <a:ext cx="1165753" cy="238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918" dirty="0">
                <a:latin typeface="az_ea_font"/>
              </a:rPr>
              <a:t>[</a:t>
            </a:r>
            <a:r>
              <a:rPr lang="it-IT" sz="918" b="1" dirty="0" err="1">
                <a:latin typeface="az_ea_font"/>
              </a:rPr>
              <a:t>Answer</a:t>
            </a:r>
            <a:r>
              <a:rPr lang="it-IT" sz="918" dirty="0">
                <a:latin typeface="az_ea_font"/>
              </a:rPr>
              <a:t>]</a:t>
            </a:r>
            <a:endParaRPr lang="it-IT" sz="918" dirty="0"/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5247BB6E-058F-69B2-D90D-57077599449C}"/>
              </a:ext>
            </a:extLst>
          </p:cNvPr>
          <p:cNvSpPr/>
          <p:nvPr/>
        </p:nvSpPr>
        <p:spPr bwMode="auto">
          <a:xfrm>
            <a:off x="902869" y="3319840"/>
            <a:ext cx="5951481" cy="2145337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43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788A3B-BBDB-A306-3013-CFCB873A3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6708" y="4069768"/>
            <a:ext cx="451860" cy="45185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82C20E2-60BA-C213-4908-A9DD1F0B7883}"/>
              </a:ext>
            </a:extLst>
          </p:cNvPr>
          <p:cNvGrpSpPr/>
          <p:nvPr/>
        </p:nvGrpSpPr>
        <p:grpSpPr>
          <a:xfrm>
            <a:off x="8277249" y="2410691"/>
            <a:ext cx="1210868" cy="574622"/>
            <a:chOff x="3105741" y="2587890"/>
            <a:chExt cx="1187233" cy="563406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7414D3B-367F-2572-ED12-5D36E629C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23195" y="2587890"/>
              <a:ext cx="362920" cy="36292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89A5F-2B04-F6A4-F06F-B618314C8624}"/>
                </a:ext>
              </a:extLst>
            </p:cNvPr>
            <p:cNvSpPr txBox="1"/>
            <p:nvPr/>
          </p:nvSpPr>
          <p:spPr>
            <a:xfrm>
              <a:off x="3105741" y="2922265"/>
              <a:ext cx="1187233" cy="229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918" dirty="0">
                  <a:latin typeface="az_ea_font"/>
                </a:rPr>
                <a:t>srch-001</a:t>
              </a:r>
              <a:endParaRPr lang="it-IT" sz="918" dirty="0"/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D85EF6C9-E61D-2D32-A084-6A08E08FC0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66437" y="743215"/>
            <a:ext cx="451860" cy="45186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F641282-0632-CD86-EA5A-C12167C07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11952" y="743215"/>
            <a:ext cx="451860" cy="45186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CA22065-8056-79DA-7875-93C3B14E8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2035" y="3023138"/>
            <a:ext cx="451860" cy="4518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D446BC-65E3-A415-B405-BEE18BF714D5}"/>
              </a:ext>
            </a:extLst>
          </p:cNvPr>
          <p:cNvSpPr txBox="1"/>
          <p:nvPr/>
        </p:nvSpPr>
        <p:spPr>
          <a:xfrm>
            <a:off x="2929160" y="3287362"/>
            <a:ext cx="1165753" cy="238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918" dirty="0">
                <a:latin typeface="az_ea_font"/>
              </a:rPr>
              <a:t>[</a:t>
            </a:r>
            <a:r>
              <a:rPr lang="it-IT" sz="918" b="1" dirty="0">
                <a:latin typeface="az_ea_font"/>
              </a:rPr>
              <a:t>PerformIndexing</a:t>
            </a:r>
            <a:r>
              <a:rPr lang="it-IT" sz="918" dirty="0">
                <a:latin typeface="az_ea_font"/>
              </a:rPr>
              <a:t>]</a:t>
            </a:r>
            <a:endParaRPr lang="it-IT" sz="918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87A101E-B16B-054A-083D-CE690D1E3A8A}"/>
              </a:ext>
            </a:extLst>
          </p:cNvPr>
          <p:cNvCxnSpPr>
            <a:cxnSpLocks/>
          </p:cNvCxnSpPr>
          <p:nvPr/>
        </p:nvCxnSpPr>
        <p:spPr>
          <a:xfrm flipH="1">
            <a:off x="8765557" y="1231034"/>
            <a:ext cx="10408" cy="9588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25FE474-B967-987E-EC4A-19EE15E720AB}"/>
              </a:ext>
            </a:extLst>
          </p:cNvPr>
          <p:cNvSpPr txBox="1"/>
          <p:nvPr/>
        </p:nvSpPr>
        <p:spPr>
          <a:xfrm>
            <a:off x="8031059" y="1459712"/>
            <a:ext cx="820921" cy="38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918" dirty="0">
                <a:latin typeface="az_ea_font"/>
              </a:rPr>
              <a:t>[</a:t>
            </a:r>
            <a:r>
              <a:rPr lang="it-IT" sz="918" b="1" dirty="0">
                <a:latin typeface="az_ea_font"/>
              </a:rPr>
              <a:t>Get Indexer Status</a:t>
            </a:r>
            <a:r>
              <a:rPr lang="it-IT" sz="918" dirty="0">
                <a:latin typeface="az_ea_font"/>
              </a:rPr>
              <a:t>]</a:t>
            </a:r>
            <a:endParaRPr lang="it-IT" sz="918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F0E033-8699-C3D7-1550-DC34A5566BD1}"/>
              </a:ext>
            </a:extLst>
          </p:cNvPr>
          <p:cNvCxnSpPr>
            <a:cxnSpLocks/>
          </p:cNvCxnSpPr>
          <p:nvPr/>
        </p:nvCxnSpPr>
        <p:spPr>
          <a:xfrm flipV="1">
            <a:off x="8883052" y="1226279"/>
            <a:ext cx="10399" cy="10072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C8B5428-BB17-995F-F2A0-4481B250973E}"/>
              </a:ext>
            </a:extLst>
          </p:cNvPr>
          <p:cNvSpPr txBox="1"/>
          <p:nvPr/>
        </p:nvSpPr>
        <p:spPr>
          <a:xfrm>
            <a:off x="8851980" y="1511784"/>
            <a:ext cx="658107" cy="238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918" b="1" dirty="0" err="1">
                <a:latin typeface="az_ea_font"/>
              </a:rPr>
              <a:t>Error</a:t>
            </a:r>
            <a:r>
              <a:rPr lang="it-IT" sz="918" b="1" dirty="0">
                <a:latin typeface="az_ea_font"/>
              </a:rPr>
              <a:t> 429</a:t>
            </a:r>
            <a:endParaRPr lang="it-IT" sz="918" b="1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A165FE-4AF2-D25B-044F-5030AB9B64F6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>
            <a:off x="9063812" y="969145"/>
            <a:ext cx="18026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C58204E-F23F-0356-0BCF-A7F0FB5878D5}"/>
              </a:ext>
            </a:extLst>
          </p:cNvPr>
          <p:cNvSpPr txBox="1"/>
          <p:nvPr/>
        </p:nvSpPr>
        <p:spPr>
          <a:xfrm>
            <a:off x="9265020" y="749562"/>
            <a:ext cx="1319099" cy="238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918" dirty="0">
                <a:latin typeface="az_ea_font"/>
              </a:rPr>
              <a:t>[E</a:t>
            </a:r>
            <a:r>
              <a:rPr lang="it-IT" sz="918" b="1" dirty="0">
                <a:latin typeface="az_ea_font"/>
              </a:rPr>
              <a:t>nqueue Reindexing</a:t>
            </a:r>
            <a:r>
              <a:rPr lang="it-IT" sz="918" dirty="0">
                <a:latin typeface="az_ea_font"/>
              </a:rPr>
              <a:t>]</a:t>
            </a:r>
            <a:endParaRPr lang="it-IT" sz="918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45DFBB2-8254-77DB-0EC4-2F7952D18F00}"/>
              </a:ext>
            </a:extLst>
          </p:cNvPr>
          <p:cNvCxnSpPr>
            <a:cxnSpLocks/>
            <a:stCxn id="16" idx="1"/>
            <a:endCxn id="45" idx="3"/>
          </p:cNvCxnSpPr>
          <p:nvPr/>
        </p:nvCxnSpPr>
        <p:spPr>
          <a:xfrm flipH="1">
            <a:off x="9584903" y="3249068"/>
            <a:ext cx="1267132" cy="134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360E2B7-01E0-7404-E420-7796EC8BCC62}"/>
              </a:ext>
            </a:extLst>
          </p:cNvPr>
          <p:cNvSpPr txBox="1"/>
          <p:nvPr/>
        </p:nvSpPr>
        <p:spPr>
          <a:xfrm>
            <a:off x="9923930" y="3248733"/>
            <a:ext cx="868640" cy="238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918" dirty="0">
                <a:latin typeface="az_ea_font"/>
              </a:rPr>
              <a:t>[</a:t>
            </a:r>
            <a:r>
              <a:rPr lang="it-IT" sz="918" b="1" dirty="0" err="1">
                <a:latin typeface="az_ea_font"/>
              </a:rPr>
              <a:t>Run</a:t>
            </a:r>
            <a:r>
              <a:rPr lang="it-IT" sz="918" b="1" dirty="0">
                <a:latin typeface="az_ea_font"/>
              </a:rPr>
              <a:t> Indexer</a:t>
            </a:r>
            <a:r>
              <a:rPr lang="it-IT" sz="918" dirty="0">
                <a:latin typeface="az_ea_font"/>
              </a:rPr>
              <a:t>]</a:t>
            </a:r>
            <a:endParaRPr lang="it-IT" sz="918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AF3624-0A15-1624-20C6-6EDB16294955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>
          <a:xfrm flipH="1">
            <a:off x="11077965" y="1195075"/>
            <a:ext cx="14402" cy="18280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982E0B9-99AE-BBC8-D682-5CCA9B09BEDF}"/>
              </a:ext>
            </a:extLst>
          </p:cNvPr>
          <p:cNvSpPr txBox="1"/>
          <p:nvPr/>
        </p:nvSpPr>
        <p:spPr>
          <a:xfrm>
            <a:off x="10924360" y="1863549"/>
            <a:ext cx="868640" cy="238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918" dirty="0">
                <a:latin typeface="az_ea_font"/>
              </a:rPr>
              <a:t>[</a:t>
            </a:r>
            <a:r>
              <a:rPr lang="it-IT" sz="918" b="1" dirty="0">
                <a:latin typeface="az_ea_font"/>
              </a:rPr>
              <a:t>Trigger</a:t>
            </a:r>
            <a:r>
              <a:rPr lang="it-IT" sz="918" dirty="0">
                <a:latin typeface="az_ea_font"/>
              </a:rPr>
              <a:t>]</a:t>
            </a:r>
            <a:endParaRPr lang="it-IT" sz="918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86919D9-52F5-5D43-FE70-F9151B74E3DA}"/>
              </a:ext>
            </a:extLst>
          </p:cNvPr>
          <p:cNvGrpSpPr/>
          <p:nvPr/>
        </p:nvGrpSpPr>
        <p:grpSpPr>
          <a:xfrm>
            <a:off x="752489" y="1934819"/>
            <a:ext cx="1112302" cy="687668"/>
            <a:chOff x="505236" y="2608645"/>
            <a:chExt cx="1090591" cy="674246"/>
          </a:xfrm>
        </p:grpSpPr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492B2BE5-3630-79E8-23F6-3A886B3CA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3481" y="2608645"/>
              <a:ext cx="434102" cy="434102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4E8C8B5-1650-D8B9-094B-AAF4A3BDFD51}"/>
                </a:ext>
              </a:extLst>
            </p:cNvPr>
            <p:cNvSpPr txBox="1"/>
            <p:nvPr/>
          </p:nvSpPr>
          <p:spPr>
            <a:xfrm>
              <a:off x="505236" y="3049301"/>
              <a:ext cx="1090591" cy="233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18">
                  <a:latin typeface="az_ea_font"/>
                </a:rPr>
                <a:t>XR Copilot</a:t>
              </a:r>
              <a:endParaRPr lang="it-IT" sz="918" dirty="0">
                <a:latin typeface="az_ea_font"/>
              </a:endParaRPr>
            </a:p>
          </p:txBody>
        </p:sp>
      </p:grpSp>
      <p:pic>
        <p:nvPicPr>
          <p:cNvPr id="35" name="Graphic 34">
            <a:extLst>
              <a:ext uri="{FF2B5EF4-FFF2-40B4-BE49-F238E27FC236}">
                <a16:creationId xmlns:a16="http://schemas.microsoft.com/office/drawing/2014/main" id="{00099C42-5EF3-B3CD-BBE8-C41610DB0E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03014" y="4765896"/>
            <a:ext cx="398299" cy="398299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12CBA40-B805-4766-030B-E157ED704EA5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1662237" y="4295699"/>
            <a:ext cx="2544471" cy="79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CB9113-2BE1-494D-5AD2-CE86CC3A38F9}"/>
              </a:ext>
            </a:extLst>
          </p:cNvPr>
          <p:cNvSpPr txBox="1"/>
          <p:nvPr/>
        </p:nvSpPr>
        <p:spPr>
          <a:xfrm>
            <a:off x="2912743" y="4275541"/>
            <a:ext cx="1165753" cy="238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918" dirty="0">
                <a:latin typeface="az_ea_font"/>
              </a:rPr>
              <a:t>[</a:t>
            </a:r>
            <a:r>
              <a:rPr lang="it-IT" sz="918" b="1" dirty="0" err="1">
                <a:latin typeface="az_ea_font"/>
              </a:rPr>
              <a:t>UploadFile</a:t>
            </a:r>
            <a:r>
              <a:rPr lang="it-IT" sz="918" dirty="0">
                <a:latin typeface="az_ea_font"/>
              </a:rPr>
              <a:t>]</a:t>
            </a:r>
            <a:endParaRPr lang="it-IT" sz="918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4863021-8766-38CA-B331-881770C2E0EC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8902165" y="4421612"/>
            <a:ext cx="0" cy="3442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2EC4F34-35EE-80B6-B4A5-A81350BA02C0}"/>
              </a:ext>
            </a:extLst>
          </p:cNvPr>
          <p:cNvCxnSpPr>
            <a:cxnSpLocks/>
          </p:cNvCxnSpPr>
          <p:nvPr/>
        </p:nvCxnSpPr>
        <p:spPr>
          <a:xfrm>
            <a:off x="1198130" y="2599788"/>
            <a:ext cx="0" cy="12875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FB4C80F-E356-8793-021C-6527843F9211}"/>
              </a:ext>
            </a:extLst>
          </p:cNvPr>
          <p:cNvCxnSpPr>
            <a:cxnSpLocks/>
          </p:cNvCxnSpPr>
          <p:nvPr/>
        </p:nvCxnSpPr>
        <p:spPr>
          <a:xfrm flipV="1">
            <a:off x="1343736" y="2599788"/>
            <a:ext cx="2159" cy="12875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B1914D59-F95B-C75E-229E-C869644FBA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92759" y="3169877"/>
            <a:ext cx="401096" cy="395953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7159ADE6-C04C-4AD1-53E8-BB42E30CA389}"/>
              </a:ext>
            </a:extLst>
          </p:cNvPr>
          <p:cNvSpPr/>
          <p:nvPr/>
        </p:nvSpPr>
        <p:spPr>
          <a:xfrm>
            <a:off x="7425342" y="2106658"/>
            <a:ext cx="2159561" cy="231170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 sz="1836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3CF9DBD-E1FF-3026-AE05-C2B09EF03CC7}"/>
              </a:ext>
            </a:extLst>
          </p:cNvPr>
          <p:cNvCxnSpPr>
            <a:cxnSpLocks/>
          </p:cNvCxnSpPr>
          <p:nvPr/>
        </p:nvCxnSpPr>
        <p:spPr>
          <a:xfrm flipV="1">
            <a:off x="8058288" y="3097426"/>
            <a:ext cx="340576" cy="90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BA4030D-577F-D826-3027-F04341743306}"/>
              </a:ext>
            </a:extLst>
          </p:cNvPr>
          <p:cNvCxnSpPr>
            <a:cxnSpLocks/>
          </p:cNvCxnSpPr>
          <p:nvPr/>
        </p:nvCxnSpPr>
        <p:spPr>
          <a:xfrm flipH="1">
            <a:off x="8052631" y="3184237"/>
            <a:ext cx="333904" cy="49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C9BF3C4-D317-0505-7D3C-0D57667D7BF9}"/>
              </a:ext>
            </a:extLst>
          </p:cNvPr>
          <p:cNvCxnSpPr>
            <a:cxnSpLocks/>
            <a:stCxn id="32" idx="3"/>
            <a:endCxn id="50" idx="1"/>
          </p:cNvCxnSpPr>
          <p:nvPr/>
        </p:nvCxnSpPr>
        <p:spPr>
          <a:xfrm>
            <a:off x="1530012" y="2156190"/>
            <a:ext cx="2676696" cy="1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Graphic 49">
            <a:extLst>
              <a:ext uri="{FF2B5EF4-FFF2-40B4-BE49-F238E27FC236}">
                <a16:creationId xmlns:a16="http://schemas.microsoft.com/office/drawing/2014/main" id="{3AF7E41D-0264-970C-B6E2-C1A48B93B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6708" y="1930403"/>
            <a:ext cx="451860" cy="45186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9887187F-F428-4C29-B241-E7BDA3469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6708" y="3274002"/>
            <a:ext cx="451860" cy="451860"/>
          </a:xfrm>
          <a:prstGeom prst="rect">
            <a:avLst/>
          </a:prstGeom>
        </p:spPr>
      </p:pic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6649C265-8B78-DF1C-353A-AAC97CCC3289}"/>
              </a:ext>
            </a:extLst>
          </p:cNvPr>
          <p:cNvCxnSpPr>
            <a:cxnSpLocks/>
            <a:endCxn id="53" idx="1"/>
          </p:cNvCxnSpPr>
          <p:nvPr/>
        </p:nvCxnSpPr>
        <p:spPr>
          <a:xfrm flipV="1">
            <a:off x="1712637" y="3499932"/>
            <a:ext cx="2494071" cy="7255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24BEBBDA-F164-CFC8-697D-9C36176D02EE}"/>
              </a:ext>
            </a:extLst>
          </p:cNvPr>
          <p:cNvCxnSpPr>
            <a:cxnSpLocks/>
          </p:cNvCxnSpPr>
          <p:nvPr/>
        </p:nvCxnSpPr>
        <p:spPr>
          <a:xfrm>
            <a:off x="4668903" y="3432308"/>
            <a:ext cx="3772616" cy="60086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09BACC74-A1DF-A7C2-4E30-6932E4A4EBC5}"/>
              </a:ext>
            </a:extLst>
          </p:cNvPr>
          <p:cNvSpPr txBox="1"/>
          <p:nvPr/>
        </p:nvSpPr>
        <p:spPr>
          <a:xfrm>
            <a:off x="2650880" y="1863549"/>
            <a:ext cx="1165753" cy="238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918" dirty="0">
                <a:latin typeface="az_ea_font"/>
              </a:rPr>
              <a:t>[</a:t>
            </a:r>
            <a:r>
              <a:rPr lang="it-IT" sz="918" b="1" dirty="0">
                <a:latin typeface="az_ea_font"/>
              </a:rPr>
              <a:t>Prompt</a:t>
            </a:r>
            <a:r>
              <a:rPr lang="it-IT" sz="918" dirty="0">
                <a:latin typeface="az_ea_font"/>
              </a:rPr>
              <a:t>]</a:t>
            </a:r>
            <a:endParaRPr lang="it-IT" sz="918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E518E3C-E0C3-E9D1-406D-F8CB453C96DD}"/>
              </a:ext>
            </a:extLst>
          </p:cNvPr>
          <p:cNvCxnSpPr>
            <a:cxnSpLocks/>
          </p:cNvCxnSpPr>
          <p:nvPr/>
        </p:nvCxnSpPr>
        <p:spPr>
          <a:xfrm flipH="1">
            <a:off x="1530012" y="2065799"/>
            <a:ext cx="2637029" cy="1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Graphic 60">
            <a:extLst>
              <a:ext uri="{FF2B5EF4-FFF2-40B4-BE49-F238E27FC236}">
                <a16:creationId xmlns:a16="http://schemas.microsoft.com/office/drawing/2014/main" id="{A613EDEB-E85E-7767-9525-569316380B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67040" y="540965"/>
            <a:ext cx="451860" cy="451860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639F8A6-809F-8DE9-56CC-2CBCD651A2FC}"/>
              </a:ext>
            </a:extLst>
          </p:cNvPr>
          <p:cNvCxnSpPr>
            <a:cxnSpLocks/>
          </p:cNvCxnSpPr>
          <p:nvPr/>
        </p:nvCxnSpPr>
        <p:spPr>
          <a:xfrm flipV="1">
            <a:off x="4459571" y="1080150"/>
            <a:ext cx="830" cy="7170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00663AC-44C7-8150-517B-A7A41DBAEBCD}"/>
              </a:ext>
            </a:extLst>
          </p:cNvPr>
          <p:cNvCxnSpPr>
            <a:cxnSpLocks/>
          </p:cNvCxnSpPr>
          <p:nvPr/>
        </p:nvCxnSpPr>
        <p:spPr>
          <a:xfrm>
            <a:off x="4322596" y="1080149"/>
            <a:ext cx="830" cy="7170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CF7892B0-E104-81FA-DCC7-249604DAE32D}"/>
              </a:ext>
            </a:extLst>
          </p:cNvPr>
          <p:cNvSpPr txBox="1"/>
          <p:nvPr/>
        </p:nvSpPr>
        <p:spPr>
          <a:xfrm>
            <a:off x="3481059" y="1195075"/>
            <a:ext cx="904228" cy="38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918" dirty="0">
                <a:latin typeface="az_ea_font"/>
              </a:rPr>
              <a:t>[</a:t>
            </a:r>
            <a:r>
              <a:rPr lang="it-IT" sz="918" b="1" dirty="0">
                <a:latin typeface="az_ea_font"/>
              </a:rPr>
              <a:t>Conversation History</a:t>
            </a:r>
            <a:r>
              <a:rPr lang="it-IT" sz="918" dirty="0">
                <a:latin typeface="az_ea_font"/>
              </a:rPr>
              <a:t>]</a:t>
            </a:r>
            <a:endParaRPr lang="it-IT" sz="918" dirty="0"/>
          </a:p>
        </p:txBody>
      </p:sp>
      <p:pic>
        <p:nvPicPr>
          <p:cNvPr id="65" name="Picture 64" descr="A purple and black logo&#10;&#10;Description automatically generated">
            <a:extLst>
              <a:ext uri="{FF2B5EF4-FFF2-40B4-BE49-F238E27FC236}">
                <a16:creationId xmlns:a16="http://schemas.microsoft.com/office/drawing/2014/main" id="{4D3B2681-6A3E-DC8C-0245-AE70A725DBD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79" y="1502685"/>
            <a:ext cx="380332" cy="380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058F2D41-0163-5746-0F63-79706FBA570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251891" y="5832654"/>
            <a:ext cx="407808" cy="407808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EA6BDC91-960E-60BA-7885-DA9FAD5C0066}"/>
              </a:ext>
            </a:extLst>
          </p:cNvPr>
          <p:cNvSpPr/>
          <p:nvPr/>
        </p:nvSpPr>
        <p:spPr>
          <a:xfrm>
            <a:off x="2315305" y="368055"/>
            <a:ext cx="9368681" cy="5157292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it-IT" sz="1836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81DDC43-0765-F577-19ED-5A4570F0C721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5455795" y="5532077"/>
            <a:ext cx="0" cy="300577"/>
          </a:xfrm>
          <a:prstGeom prst="line">
            <a:avLst/>
          </a:prstGeom>
          <a:ln>
            <a:solidFill>
              <a:srgbClr val="00B0F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432B3A7-D4A9-2F0B-7D35-6828F07D1F6E}"/>
              </a:ext>
            </a:extLst>
          </p:cNvPr>
          <p:cNvCxnSpPr>
            <a:cxnSpLocks/>
            <a:endCxn id="88" idx="0"/>
          </p:cNvCxnSpPr>
          <p:nvPr/>
        </p:nvCxnSpPr>
        <p:spPr>
          <a:xfrm>
            <a:off x="7728145" y="5557923"/>
            <a:ext cx="2764" cy="310058"/>
          </a:xfrm>
          <a:prstGeom prst="line">
            <a:avLst/>
          </a:prstGeom>
          <a:ln>
            <a:solidFill>
              <a:srgbClr val="00B0F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2" name="Graphic 71">
            <a:extLst>
              <a:ext uri="{FF2B5EF4-FFF2-40B4-BE49-F238E27FC236}">
                <a16:creationId xmlns:a16="http://schemas.microsoft.com/office/drawing/2014/main" id="{D03BCFCB-1696-83BC-3216-1E3F03022FB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860060" y="3642198"/>
            <a:ext cx="341998" cy="34199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5009CCE0-6BD1-18CB-8F86-6A12B7969F6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463761" y="3618606"/>
            <a:ext cx="368348" cy="368348"/>
          </a:xfrm>
          <a:prstGeom prst="rect">
            <a:avLst/>
          </a:prstGeom>
        </p:spPr>
      </p:pic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01EC9FF5-FE72-BE71-8655-40B537179FBB}"/>
              </a:ext>
            </a:extLst>
          </p:cNvPr>
          <p:cNvCxnSpPr>
            <a:cxnSpLocks/>
          </p:cNvCxnSpPr>
          <p:nvPr/>
        </p:nvCxnSpPr>
        <p:spPr>
          <a:xfrm>
            <a:off x="1670405" y="4391938"/>
            <a:ext cx="2447796" cy="856715"/>
          </a:xfrm>
          <a:prstGeom prst="bentConnector3">
            <a:avLst>
              <a:gd name="adj1" fmla="val 34060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39671A5-5E9B-2DEF-F963-95C0A0A2FD0D}"/>
              </a:ext>
            </a:extLst>
          </p:cNvPr>
          <p:cNvCxnSpPr>
            <a:cxnSpLocks/>
          </p:cNvCxnSpPr>
          <p:nvPr/>
        </p:nvCxnSpPr>
        <p:spPr>
          <a:xfrm rot="10800000">
            <a:off x="1648648" y="4485682"/>
            <a:ext cx="2485030" cy="827943"/>
          </a:xfrm>
          <a:prstGeom prst="bentConnector3">
            <a:avLst>
              <a:gd name="adj1" fmla="val 676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8D87B2A-BA7D-9F2E-EF9B-C8218D6C5B80}"/>
              </a:ext>
            </a:extLst>
          </p:cNvPr>
          <p:cNvSpPr txBox="1"/>
          <p:nvPr/>
        </p:nvSpPr>
        <p:spPr>
          <a:xfrm>
            <a:off x="2729571" y="4908116"/>
            <a:ext cx="1165753" cy="38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918" dirty="0">
                <a:latin typeface="az_ea_font"/>
              </a:rPr>
              <a:t>[</a:t>
            </a:r>
            <a:r>
              <a:rPr lang="it-IT" sz="918" b="1" dirty="0">
                <a:latin typeface="az_ea_font"/>
              </a:rPr>
              <a:t>Endpoint Config</a:t>
            </a:r>
            <a:r>
              <a:rPr lang="it-IT" sz="918" dirty="0">
                <a:latin typeface="az_ea_font"/>
              </a:rPr>
              <a:t>]</a:t>
            </a:r>
          </a:p>
          <a:p>
            <a:pPr algn="ctr"/>
            <a:r>
              <a:rPr lang="it-IT" sz="918" b="1" dirty="0">
                <a:latin typeface="az_ea_font"/>
              </a:rPr>
              <a:t>[System Data]</a:t>
            </a:r>
            <a:endParaRPr lang="it-IT" sz="918" b="1" dirty="0"/>
          </a:p>
        </p:txBody>
      </p: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F00314D1-11C1-F000-1350-C37EAB3E0344}"/>
              </a:ext>
            </a:extLst>
          </p:cNvPr>
          <p:cNvCxnSpPr>
            <a:cxnSpLocks/>
            <a:stCxn id="4" idx="3"/>
            <a:endCxn id="35" idx="1"/>
          </p:cNvCxnSpPr>
          <p:nvPr/>
        </p:nvCxnSpPr>
        <p:spPr>
          <a:xfrm>
            <a:off x="4658568" y="4295698"/>
            <a:ext cx="4044446" cy="6693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FD6EEB1-9900-7310-23B9-7AE56A8D4F93}"/>
              </a:ext>
            </a:extLst>
          </p:cNvPr>
          <p:cNvGrpSpPr/>
          <p:nvPr/>
        </p:nvGrpSpPr>
        <p:grpSpPr>
          <a:xfrm>
            <a:off x="8283969" y="3546290"/>
            <a:ext cx="1210868" cy="574621"/>
            <a:chOff x="3105740" y="2587890"/>
            <a:chExt cx="1187233" cy="563405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id="{01C0CEFA-4159-9DB3-357A-B3FD2B347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23195" y="2587890"/>
              <a:ext cx="362920" cy="362920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149AD49-AAE1-C0E4-28E0-1B73181AA635}"/>
                </a:ext>
              </a:extLst>
            </p:cNvPr>
            <p:cNvSpPr txBox="1"/>
            <p:nvPr/>
          </p:nvSpPr>
          <p:spPr>
            <a:xfrm>
              <a:off x="3105740" y="2922264"/>
              <a:ext cx="1187233" cy="229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918" dirty="0">
                  <a:latin typeface="az_ea_font"/>
                </a:rPr>
                <a:t>Srch-099</a:t>
              </a:r>
              <a:endParaRPr lang="it-IT" sz="918" dirty="0"/>
            </a:p>
          </p:txBody>
        </p:sp>
      </p:grp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599E8C0E-9012-114D-BEA5-08E112621014}"/>
              </a:ext>
            </a:extLst>
          </p:cNvPr>
          <p:cNvCxnSpPr>
            <a:cxnSpLocks/>
            <a:stCxn id="8" idx="2"/>
            <a:endCxn id="79" idx="0"/>
          </p:cNvCxnSpPr>
          <p:nvPr/>
        </p:nvCxnSpPr>
        <p:spPr>
          <a:xfrm>
            <a:off x="8882683" y="2985313"/>
            <a:ext cx="12125" cy="560977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537933AD-86AA-51E1-8531-1FC960E632BB}"/>
              </a:ext>
            </a:extLst>
          </p:cNvPr>
          <p:cNvSpPr/>
          <p:nvPr/>
        </p:nvSpPr>
        <p:spPr>
          <a:xfrm>
            <a:off x="8462100" y="2255477"/>
            <a:ext cx="932524" cy="2014375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 sz="1836"/>
          </a:p>
        </p:txBody>
      </p: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DDB5CBD6-7B55-58A0-47CA-DA0DEC47B741}"/>
              </a:ext>
            </a:extLst>
          </p:cNvPr>
          <p:cNvCxnSpPr>
            <a:cxnSpLocks/>
            <a:stCxn id="86" idx="3"/>
            <a:endCxn id="50" idx="3"/>
          </p:cNvCxnSpPr>
          <p:nvPr/>
        </p:nvCxnSpPr>
        <p:spPr>
          <a:xfrm flipH="1" flipV="1">
            <a:off x="4658568" y="2156333"/>
            <a:ext cx="1309360" cy="3083058"/>
          </a:xfrm>
          <a:prstGeom prst="bentConnector3">
            <a:avLst>
              <a:gd name="adj1" fmla="val -17459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D7859494-26EF-95F8-65FB-5360698FA0F8}"/>
              </a:ext>
            </a:extLst>
          </p:cNvPr>
          <p:cNvSpPr txBox="1"/>
          <p:nvPr/>
        </p:nvSpPr>
        <p:spPr>
          <a:xfrm>
            <a:off x="4752123" y="3676707"/>
            <a:ext cx="1165753" cy="38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918" dirty="0">
                <a:latin typeface="az_ea_font"/>
              </a:rPr>
              <a:t>[</a:t>
            </a:r>
            <a:r>
              <a:rPr lang="it-IT" sz="918" b="1" dirty="0">
                <a:latin typeface="az_ea_font"/>
              </a:rPr>
              <a:t>Endpoint Config</a:t>
            </a:r>
            <a:r>
              <a:rPr lang="it-IT" sz="918" dirty="0">
                <a:latin typeface="az_ea_font"/>
              </a:rPr>
              <a:t>]</a:t>
            </a:r>
          </a:p>
          <a:p>
            <a:pPr algn="ctr"/>
            <a:r>
              <a:rPr lang="it-IT" sz="918" b="1" dirty="0">
                <a:latin typeface="az_ea_font"/>
              </a:rPr>
              <a:t>[System Data]</a:t>
            </a:r>
            <a:endParaRPr lang="it-IT" sz="918" b="1" dirty="0"/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CBA067EB-8B1B-B2B2-33C8-0827017AA08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516069" y="5013461"/>
            <a:ext cx="451859" cy="451859"/>
          </a:xfrm>
          <a:prstGeom prst="rect">
            <a:avLst/>
          </a:prstGeom>
        </p:spPr>
      </p:pic>
      <p:grpSp>
        <p:nvGrpSpPr>
          <p:cNvPr id="143" name="Group 142">
            <a:extLst>
              <a:ext uri="{FF2B5EF4-FFF2-40B4-BE49-F238E27FC236}">
                <a16:creationId xmlns:a16="http://schemas.microsoft.com/office/drawing/2014/main" id="{D43B567C-01C3-5CDA-9761-A564683C71DE}"/>
              </a:ext>
            </a:extLst>
          </p:cNvPr>
          <p:cNvGrpSpPr/>
          <p:nvPr/>
        </p:nvGrpSpPr>
        <p:grpSpPr>
          <a:xfrm>
            <a:off x="6675437" y="5832654"/>
            <a:ext cx="2066918" cy="407808"/>
            <a:chOff x="6818319" y="5842389"/>
            <a:chExt cx="2066918" cy="407808"/>
          </a:xfrm>
        </p:grpSpPr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A505E388-FDF1-7CF9-1F4C-5C0EFA840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818319" y="5842389"/>
              <a:ext cx="407808" cy="407808"/>
            </a:xfrm>
            <a:prstGeom prst="rect">
              <a:avLst/>
            </a:prstGeom>
          </p:spPr>
        </p:pic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47D6F1C-083B-E580-397A-6836044D5C72}"/>
                </a:ext>
              </a:extLst>
            </p:cNvPr>
            <p:cNvCxnSpPr>
              <a:cxnSpLocks/>
              <a:stCxn id="88" idx="1"/>
              <a:endCxn id="67" idx="3"/>
            </p:cNvCxnSpPr>
            <p:nvPr/>
          </p:nvCxnSpPr>
          <p:spPr>
            <a:xfrm flipH="1">
              <a:off x="7226127" y="6045720"/>
              <a:ext cx="479660" cy="573"/>
            </a:xfrm>
            <a:prstGeom prst="line">
              <a:avLst/>
            </a:prstGeom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0EA8671A-082C-F432-5447-EBA6E5874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7705787" y="5877716"/>
              <a:ext cx="336008" cy="336008"/>
            </a:xfrm>
            <a:prstGeom prst="rect">
              <a:avLst/>
            </a:prstGeom>
          </p:spPr>
        </p:pic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4384CC3-D0FD-B09C-D7C0-3CE2CAD3A2A7}"/>
                </a:ext>
              </a:extLst>
            </p:cNvPr>
            <p:cNvCxnSpPr>
              <a:cxnSpLocks/>
              <a:stCxn id="90" idx="1"/>
              <a:endCxn id="88" idx="3"/>
            </p:cNvCxnSpPr>
            <p:nvPr/>
          </p:nvCxnSpPr>
          <p:spPr>
            <a:xfrm flipH="1">
              <a:off x="8041796" y="6045720"/>
              <a:ext cx="470627" cy="0"/>
            </a:xfrm>
            <a:prstGeom prst="line">
              <a:avLst/>
            </a:prstGeom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E23E164A-4A2A-A416-A68C-CCDA90271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8512423" y="5859313"/>
              <a:ext cx="372814" cy="372814"/>
            </a:xfrm>
            <a:prstGeom prst="rect">
              <a:avLst/>
            </a:prstGeom>
          </p:spPr>
        </p:pic>
      </p:grpSp>
      <p:pic>
        <p:nvPicPr>
          <p:cNvPr id="91" name="Graphic 90">
            <a:extLst>
              <a:ext uri="{FF2B5EF4-FFF2-40B4-BE49-F238E27FC236}">
                <a16:creationId xmlns:a16="http://schemas.microsoft.com/office/drawing/2014/main" id="{C9BDE0BA-0DC6-0D4C-2FF9-1B6C3E4EA72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683986" y="391729"/>
            <a:ext cx="298472" cy="298472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5B844992-B7B5-F9A3-67A9-34AD5324C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0193" y="5017205"/>
            <a:ext cx="451860" cy="451859"/>
          </a:xfrm>
          <a:prstGeom prst="rect">
            <a:avLst/>
          </a:prstGeom>
        </p:spPr>
      </p:pic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4F6D09C-EA2B-50F3-AE25-CACF0708180B}"/>
              </a:ext>
            </a:extLst>
          </p:cNvPr>
          <p:cNvCxnSpPr>
            <a:cxnSpLocks/>
          </p:cNvCxnSpPr>
          <p:nvPr/>
        </p:nvCxnSpPr>
        <p:spPr>
          <a:xfrm flipV="1">
            <a:off x="4668903" y="5212248"/>
            <a:ext cx="894016" cy="374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ADF029D-915A-6903-ED0C-4F16242897F2}"/>
              </a:ext>
            </a:extLst>
          </p:cNvPr>
          <p:cNvCxnSpPr>
            <a:cxnSpLocks/>
          </p:cNvCxnSpPr>
          <p:nvPr/>
        </p:nvCxnSpPr>
        <p:spPr>
          <a:xfrm flipH="1" flipV="1">
            <a:off x="4668903" y="5282427"/>
            <a:ext cx="894016" cy="374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EE1824D3-534B-AED2-E0E0-851CE4965589}"/>
              </a:ext>
            </a:extLst>
          </p:cNvPr>
          <p:cNvCxnSpPr>
            <a:cxnSpLocks/>
            <a:stCxn id="86" idx="3"/>
            <a:endCxn id="13" idx="1"/>
          </p:cNvCxnSpPr>
          <p:nvPr/>
        </p:nvCxnSpPr>
        <p:spPr>
          <a:xfrm flipV="1">
            <a:off x="5967928" y="969145"/>
            <a:ext cx="2644024" cy="4270246"/>
          </a:xfrm>
          <a:prstGeom prst="bentConnector3">
            <a:avLst>
              <a:gd name="adj1" fmla="val 13886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614331D-9107-DC97-B25C-0D4DC67849DC}"/>
              </a:ext>
            </a:extLst>
          </p:cNvPr>
          <p:cNvSpPr txBox="1"/>
          <p:nvPr/>
        </p:nvSpPr>
        <p:spPr>
          <a:xfrm>
            <a:off x="4897112" y="2139323"/>
            <a:ext cx="1051063" cy="238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918" dirty="0">
                <a:latin typeface="az_ea_font"/>
              </a:rPr>
              <a:t>[</a:t>
            </a:r>
            <a:r>
              <a:rPr lang="it-IT" sz="918" b="1" dirty="0">
                <a:latin typeface="az_ea_font"/>
              </a:rPr>
              <a:t>Endpoint </a:t>
            </a:r>
            <a:r>
              <a:rPr lang="it-IT" sz="918" b="1" dirty="0" err="1">
                <a:latin typeface="az_ea_font"/>
              </a:rPr>
              <a:t>Config</a:t>
            </a:r>
            <a:r>
              <a:rPr lang="it-IT" sz="918" dirty="0">
                <a:latin typeface="az_ea_font"/>
              </a:rPr>
              <a:t>]</a:t>
            </a:r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6F23C1DE-45A4-34F8-0CB5-80C5FCFC1D23}"/>
              </a:ext>
            </a:extLst>
          </p:cNvPr>
          <p:cNvCxnSpPr>
            <a:cxnSpLocks/>
            <a:stCxn id="86" idx="0"/>
            <a:endCxn id="53" idx="3"/>
          </p:cNvCxnSpPr>
          <p:nvPr/>
        </p:nvCxnSpPr>
        <p:spPr>
          <a:xfrm rot="16200000" flipV="1">
            <a:off x="4443520" y="3714981"/>
            <a:ext cx="1513529" cy="1083431"/>
          </a:xfrm>
          <a:prstGeom prst="bentConnector2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92963E0-41F0-3983-DF5E-870C75A4E001}"/>
              </a:ext>
            </a:extLst>
          </p:cNvPr>
          <p:cNvGrpSpPr/>
          <p:nvPr/>
        </p:nvGrpSpPr>
        <p:grpSpPr>
          <a:xfrm>
            <a:off x="731837" y="3980933"/>
            <a:ext cx="1112302" cy="1131593"/>
            <a:chOff x="1030513" y="4332491"/>
            <a:chExt cx="1090591" cy="1109506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51D8E583-DBC8-D977-58BE-A1904958758A}"/>
                </a:ext>
              </a:extLst>
            </p:cNvPr>
            <p:cNvGrpSpPr/>
            <p:nvPr/>
          </p:nvGrpSpPr>
          <p:grpSpPr>
            <a:xfrm>
              <a:off x="1030513" y="4332491"/>
              <a:ext cx="1090591" cy="1109506"/>
              <a:chOff x="857315" y="4832275"/>
              <a:chExt cx="1090591" cy="1109506"/>
            </a:xfrm>
          </p:grpSpPr>
          <p:pic>
            <p:nvPicPr>
              <p:cNvPr id="103" name="Picture 2" descr="Immagine che contiene schermata, Elementi grafici, simbolo, grafica&#10;&#10;Descrizione generata automaticamente">
                <a:extLst>
                  <a:ext uri="{FF2B5EF4-FFF2-40B4-BE49-F238E27FC236}">
                    <a16:creationId xmlns:a16="http://schemas.microsoft.com/office/drawing/2014/main" id="{D7103AEF-65D1-10C7-EE93-DB29BB066B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66" t="20897" r="20874" b="19904"/>
              <a:stretch/>
            </p:blipFill>
            <p:spPr bwMode="auto">
              <a:xfrm>
                <a:off x="1195167" y="4832275"/>
                <a:ext cx="432481" cy="43410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652A697-DB0B-9104-DE7B-82E2774EB92F}"/>
                  </a:ext>
                </a:extLst>
              </p:cNvPr>
              <p:cNvSpPr txBox="1"/>
              <p:nvPr/>
            </p:nvSpPr>
            <p:spPr>
              <a:xfrm>
                <a:off x="857315" y="5708191"/>
                <a:ext cx="1090591" cy="233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918" dirty="0">
                    <a:latin typeface="az_ea_font"/>
                  </a:rPr>
                  <a:t>H-Share CMS</a:t>
                </a:r>
              </a:p>
            </p:txBody>
          </p:sp>
        </p:grpSp>
        <p:pic>
          <p:nvPicPr>
            <p:cNvPr id="102" name="Graphic 101">
              <a:extLst>
                <a:ext uri="{FF2B5EF4-FFF2-40B4-BE49-F238E27FC236}">
                  <a16:creationId xmlns:a16="http://schemas.microsoft.com/office/drawing/2014/main" id="{D1138E58-2131-8FFD-C748-11CE40DB7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76824" y="4799177"/>
              <a:ext cx="434102" cy="434102"/>
            </a:xfrm>
            <a:prstGeom prst="rect">
              <a:avLst/>
            </a:prstGeom>
          </p:spPr>
        </p:pic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9DD58B8B-53C3-8882-1BA5-9B018D6AE6F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6548854" y="1645877"/>
            <a:ext cx="561066" cy="5610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16805D3-A99F-3276-CAB8-92F3F44F7A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91298" y="2712677"/>
            <a:ext cx="401096" cy="39595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905BA9A-87F2-ED1F-51B7-9E7BF633C6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89837" y="2255477"/>
            <a:ext cx="401096" cy="395953"/>
          </a:xfrm>
          <a:prstGeom prst="rect">
            <a:avLst/>
          </a:prstGeom>
        </p:spPr>
      </p:pic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96E2E918-31D3-700D-00D2-0C43FEDF9558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4678321" y="1926410"/>
            <a:ext cx="1870533" cy="152886"/>
          </a:xfrm>
          <a:prstGeom prst="bentConnector3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418AE4F3-E46C-78E3-00A9-8E279924340B}"/>
              </a:ext>
            </a:extLst>
          </p:cNvPr>
          <p:cNvCxnSpPr>
            <a:cxnSpLocks/>
            <a:stCxn id="5" idx="3"/>
            <a:endCxn id="43" idx="1"/>
          </p:cNvCxnSpPr>
          <p:nvPr/>
        </p:nvCxnSpPr>
        <p:spPr>
          <a:xfrm>
            <a:off x="7109920" y="1926410"/>
            <a:ext cx="482839" cy="1441444"/>
          </a:xfrm>
          <a:prstGeom prst="bentConnector3">
            <a:avLst>
              <a:gd name="adj1" fmla="val 18157"/>
            </a:avLst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C23F30BB-368C-287F-69FB-25A82B893C71}"/>
              </a:ext>
            </a:extLst>
          </p:cNvPr>
          <p:cNvCxnSpPr>
            <a:cxnSpLocks/>
            <a:stCxn id="5" idx="3"/>
            <a:endCxn id="34" idx="1"/>
          </p:cNvCxnSpPr>
          <p:nvPr/>
        </p:nvCxnSpPr>
        <p:spPr>
          <a:xfrm>
            <a:off x="7109920" y="1926410"/>
            <a:ext cx="479917" cy="527044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01CC53CC-1088-BB80-8892-5B897D3D3FC3}"/>
              </a:ext>
            </a:extLst>
          </p:cNvPr>
          <p:cNvCxnSpPr>
            <a:cxnSpLocks/>
            <a:stCxn id="5" idx="3"/>
            <a:endCxn id="17" idx="1"/>
          </p:cNvCxnSpPr>
          <p:nvPr/>
        </p:nvCxnSpPr>
        <p:spPr>
          <a:xfrm>
            <a:off x="7109920" y="1926410"/>
            <a:ext cx="481378" cy="984244"/>
          </a:xfrm>
          <a:prstGeom prst="bentConnector3">
            <a:avLst>
              <a:gd name="adj1" fmla="val 33190"/>
            </a:avLst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F3555D50-E6A0-7E0C-E061-15706F352376}"/>
              </a:ext>
            </a:extLst>
          </p:cNvPr>
          <p:cNvSpPr txBox="1"/>
          <p:nvPr/>
        </p:nvSpPr>
        <p:spPr>
          <a:xfrm>
            <a:off x="7272260" y="1872694"/>
            <a:ext cx="658107" cy="238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918" b="1" dirty="0" err="1">
                <a:latin typeface="az_ea_font"/>
              </a:rPr>
              <a:t>Error</a:t>
            </a:r>
            <a:r>
              <a:rPr lang="it-IT" sz="918" b="1" dirty="0">
                <a:latin typeface="az_ea_font"/>
              </a:rPr>
              <a:t> 429</a:t>
            </a:r>
            <a:endParaRPr lang="it-IT" sz="918" b="1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F7B5C3DA-40CD-0AA0-3053-379B05DD6357}"/>
              </a:ext>
            </a:extLst>
          </p:cNvPr>
          <p:cNvSpPr txBox="1"/>
          <p:nvPr/>
        </p:nvSpPr>
        <p:spPr>
          <a:xfrm>
            <a:off x="2649003" y="2128864"/>
            <a:ext cx="1165753" cy="238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918" dirty="0">
                <a:latin typeface="az_ea_font"/>
              </a:rPr>
              <a:t>[</a:t>
            </a:r>
            <a:r>
              <a:rPr lang="it-IT" sz="918" b="1" dirty="0" err="1">
                <a:latin typeface="az_ea_font"/>
              </a:rPr>
              <a:t>Answer</a:t>
            </a:r>
            <a:r>
              <a:rPr lang="it-IT" sz="918" dirty="0">
                <a:latin typeface="az_ea_font"/>
              </a:rPr>
              <a:t>]</a:t>
            </a:r>
            <a:endParaRPr lang="it-IT" sz="918" dirty="0"/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5247BB6E-058F-69B2-D90D-57077599449C}"/>
              </a:ext>
            </a:extLst>
          </p:cNvPr>
          <p:cNvSpPr/>
          <p:nvPr/>
        </p:nvSpPr>
        <p:spPr bwMode="auto">
          <a:xfrm>
            <a:off x="2554263" y="455378"/>
            <a:ext cx="5763507" cy="2815375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053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644DE793-3E80-AF5B-F177-0EC2AA5B9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4" y="-1"/>
            <a:ext cx="12437669" cy="710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74245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788A3B-BBDB-A306-3013-CFCB873A3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6708" y="4069768"/>
            <a:ext cx="451860" cy="45185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82C20E2-60BA-C213-4908-A9DD1F0B7883}"/>
              </a:ext>
            </a:extLst>
          </p:cNvPr>
          <p:cNvGrpSpPr/>
          <p:nvPr/>
        </p:nvGrpSpPr>
        <p:grpSpPr>
          <a:xfrm>
            <a:off x="8277249" y="2410691"/>
            <a:ext cx="1210868" cy="574622"/>
            <a:chOff x="3105741" y="2587890"/>
            <a:chExt cx="1187233" cy="563406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7414D3B-367F-2572-ED12-5D36E629C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23195" y="2587890"/>
              <a:ext cx="362920" cy="36292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89A5F-2B04-F6A4-F06F-B618314C8624}"/>
                </a:ext>
              </a:extLst>
            </p:cNvPr>
            <p:cNvSpPr txBox="1"/>
            <p:nvPr/>
          </p:nvSpPr>
          <p:spPr>
            <a:xfrm>
              <a:off x="3105741" y="2922265"/>
              <a:ext cx="1187233" cy="229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918" dirty="0">
                  <a:latin typeface="az_ea_font"/>
                </a:rPr>
                <a:t>srch-001</a:t>
              </a:r>
              <a:endParaRPr lang="it-IT" sz="918" dirty="0"/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D85EF6C9-E61D-2D32-A084-6A08E08FC0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66437" y="743215"/>
            <a:ext cx="451860" cy="45186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F641282-0632-CD86-EA5A-C12167C07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11952" y="743215"/>
            <a:ext cx="451860" cy="45186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CA22065-8056-79DA-7875-93C3B14E8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2035" y="3023138"/>
            <a:ext cx="451860" cy="4518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D446BC-65E3-A415-B405-BEE18BF714D5}"/>
              </a:ext>
            </a:extLst>
          </p:cNvPr>
          <p:cNvSpPr txBox="1"/>
          <p:nvPr/>
        </p:nvSpPr>
        <p:spPr>
          <a:xfrm>
            <a:off x="2929160" y="3287362"/>
            <a:ext cx="1165753" cy="238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918" dirty="0">
                <a:latin typeface="az_ea_font"/>
              </a:rPr>
              <a:t>[</a:t>
            </a:r>
            <a:r>
              <a:rPr lang="it-IT" sz="918" b="1" dirty="0">
                <a:latin typeface="az_ea_font"/>
              </a:rPr>
              <a:t>PerformIndexing</a:t>
            </a:r>
            <a:r>
              <a:rPr lang="it-IT" sz="918" dirty="0">
                <a:latin typeface="az_ea_font"/>
              </a:rPr>
              <a:t>]</a:t>
            </a:r>
            <a:endParaRPr lang="it-IT" sz="918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87A101E-B16B-054A-083D-CE690D1E3A8A}"/>
              </a:ext>
            </a:extLst>
          </p:cNvPr>
          <p:cNvCxnSpPr>
            <a:cxnSpLocks/>
          </p:cNvCxnSpPr>
          <p:nvPr/>
        </p:nvCxnSpPr>
        <p:spPr>
          <a:xfrm flipH="1">
            <a:off x="8765557" y="1231034"/>
            <a:ext cx="10408" cy="9588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25FE474-B967-987E-EC4A-19EE15E720AB}"/>
              </a:ext>
            </a:extLst>
          </p:cNvPr>
          <p:cNvSpPr txBox="1"/>
          <p:nvPr/>
        </p:nvSpPr>
        <p:spPr>
          <a:xfrm>
            <a:off x="8031059" y="1459712"/>
            <a:ext cx="820921" cy="38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918" dirty="0">
                <a:latin typeface="az_ea_font"/>
              </a:rPr>
              <a:t>[</a:t>
            </a:r>
            <a:r>
              <a:rPr lang="it-IT" sz="918" b="1" dirty="0">
                <a:latin typeface="az_ea_font"/>
              </a:rPr>
              <a:t>Get Indexer Status</a:t>
            </a:r>
            <a:r>
              <a:rPr lang="it-IT" sz="918" dirty="0">
                <a:latin typeface="az_ea_font"/>
              </a:rPr>
              <a:t>]</a:t>
            </a:r>
            <a:endParaRPr lang="it-IT" sz="918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F0E033-8699-C3D7-1550-DC34A5566BD1}"/>
              </a:ext>
            </a:extLst>
          </p:cNvPr>
          <p:cNvCxnSpPr>
            <a:cxnSpLocks/>
          </p:cNvCxnSpPr>
          <p:nvPr/>
        </p:nvCxnSpPr>
        <p:spPr>
          <a:xfrm flipV="1">
            <a:off x="8883052" y="1226279"/>
            <a:ext cx="10399" cy="10072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C8B5428-BB17-995F-F2A0-4481B250973E}"/>
              </a:ext>
            </a:extLst>
          </p:cNvPr>
          <p:cNvSpPr txBox="1"/>
          <p:nvPr/>
        </p:nvSpPr>
        <p:spPr>
          <a:xfrm>
            <a:off x="8851980" y="1511784"/>
            <a:ext cx="658107" cy="238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918" b="1" dirty="0" err="1">
                <a:latin typeface="az_ea_font"/>
              </a:rPr>
              <a:t>Error</a:t>
            </a:r>
            <a:r>
              <a:rPr lang="it-IT" sz="918" b="1" dirty="0">
                <a:latin typeface="az_ea_font"/>
              </a:rPr>
              <a:t> 429</a:t>
            </a:r>
            <a:endParaRPr lang="it-IT" sz="918" b="1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A165FE-4AF2-D25B-044F-5030AB9B64F6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>
            <a:off x="9063812" y="969145"/>
            <a:ext cx="18026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C58204E-F23F-0356-0BCF-A7F0FB5878D5}"/>
              </a:ext>
            </a:extLst>
          </p:cNvPr>
          <p:cNvSpPr txBox="1"/>
          <p:nvPr/>
        </p:nvSpPr>
        <p:spPr>
          <a:xfrm>
            <a:off x="9265020" y="749562"/>
            <a:ext cx="1319099" cy="238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918" dirty="0">
                <a:latin typeface="az_ea_font"/>
              </a:rPr>
              <a:t>[E</a:t>
            </a:r>
            <a:r>
              <a:rPr lang="it-IT" sz="918" b="1" dirty="0">
                <a:latin typeface="az_ea_font"/>
              </a:rPr>
              <a:t>nqueue Reindexing</a:t>
            </a:r>
            <a:r>
              <a:rPr lang="it-IT" sz="918" dirty="0">
                <a:latin typeface="az_ea_font"/>
              </a:rPr>
              <a:t>]</a:t>
            </a:r>
            <a:endParaRPr lang="it-IT" sz="918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45DFBB2-8254-77DB-0EC4-2F7952D18F00}"/>
              </a:ext>
            </a:extLst>
          </p:cNvPr>
          <p:cNvCxnSpPr>
            <a:cxnSpLocks/>
            <a:stCxn id="16" idx="1"/>
            <a:endCxn id="45" idx="3"/>
          </p:cNvCxnSpPr>
          <p:nvPr/>
        </p:nvCxnSpPr>
        <p:spPr>
          <a:xfrm flipH="1">
            <a:off x="9584903" y="3249068"/>
            <a:ext cx="1267132" cy="134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360E2B7-01E0-7404-E420-7796EC8BCC62}"/>
              </a:ext>
            </a:extLst>
          </p:cNvPr>
          <p:cNvSpPr txBox="1"/>
          <p:nvPr/>
        </p:nvSpPr>
        <p:spPr>
          <a:xfrm>
            <a:off x="9923930" y="3248733"/>
            <a:ext cx="868640" cy="238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918" dirty="0">
                <a:latin typeface="az_ea_font"/>
              </a:rPr>
              <a:t>[</a:t>
            </a:r>
            <a:r>
              <a:rPr lang="it-IT" sz="918" b="1" dirty="0" err="1">
                <a:latin typeface="az_ea_font"/>
              </a:rPr>
              <a:t>Run</a:t>
            </a:r>
            <a:r>
              <a:rPr lang="it-IT" sz="918" b="1" dirty="0">
                <a:latin typeface="az_ea_font"/>
              </a:rPr>
              <a:t> Indexer</a:t>
            </a:r>
            <a:r>
              <a:rPr lang="it-IT" sz="918" dirty="0">
                <a:latin typeface="az_ea_font"/>
              </a:rPr>
              <a:t>]</a:t>
            </a:r>
            <a:endParaRPr lang="it-IT" sz="918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AF3624-0A15-1624-20C6-6EDB16294955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>
          <a:xfrm flipH="1">
            <a:off x="11077965" y="1195075"/>
            <a:ext cx="14402" cy="18280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982E0B9-99AE-BBC8-D682-5CCA9B09BEDF}"/>
              </a:ext>
            </a:extLst>
          </p:cNvPr>
          <p:cNvSpPr txBox="1"/>
          <p:nvPr/>
        </p:nvSpPr>
        <p:spPr>
          <a:xfrm>
            <a:off x="10924360" y="1863549"/>
            <a:ext cx="868640" cy="238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918" dirty="0">
                <a:latin typeface="az_ea_font"/>
              </a:rPr>
              <a:t>[</a:t>
            </a:r>
            <a:r>
              <a:rPr lang="it-IT" sz="918" b="1" dirty="0">
                <a:latin typeface="az_ea_font"/>
              </a:rPr>
              <a:t>Trigger</a:t>
            </a:r>
            <a:r>
              <a:rPr lang="it-IT" sz="918" dirty="0">
                <a:latin typeface="az_ea_font"/>
              </a:rPr>
              <a:t>]</a:t>
            </a:r>
            <a:endParaRPr lang="it-IT" sz="918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86919D9-52F5-5D43-FE70-F9151B74E3DA}"/>
              </a:ext>
            </a:extLst>
          </p:cNvPr>
          <p:cNvGrpSpPr/>
          <p:nvPr/>
        </p:nvGrpSpPr>
        <p:grpSpPr>
          <a:xfrm>
            <a:off x="752489" y="1934819"/>
            <a:ext cx="1112302" cy="687668"/>
            <a:chOff x="505236" y="2608645"/>
            <a:chExt cx="1090591" cy="674246"/>
          </a:xfrm>
        </p:grpSpPr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492B2BE5-3630-79E8-23F6-3A886B3CA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3481" y="2608645"/>
              <a:ext cx="434102" cy="434102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4E8C8B5-1650-D8B9-094B-AAF4A3BDFD51}"/>
                </a:ext>
              </a:extLst>
            </p:cNvPr>
            <p:cNvSpPr txBox="1"/>
            <p:nvPr/>
          </p:nvSpPr>
          <p:spPr>
            <a:xfrm>
              <a:off x="505236" y="3049301"/>
              <a:ext cx="1090591" cy="233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18">
                  <a:latin typeface="az_ea_font"/>
                </a:rPr>
                <a:t>XR Copilot</a:t>
              </a:r>
              <a:endParaRPr lang="it-IT" sz="918" dirty="0">
                <a:latin typeface="az_ea_font"/>
              </a:endParaRPr>
            </a:p>
          </p:txBody>
        </p:sp>
      </p:grpSp>
      <p:pic>
        <p:nvPicPr>
          <p:cNvPr id="35" name="Graphic 34">
            <a:extLst>
              <a:ext uri="{FF2B5EF4-FFF2-40B4-BE49-F238E27FC236}">
                <a16:creationId xmlns:a16="http://schemas.microsoft.com/office/drawing/2014/main" id="{00099C42-5EF3-B3CD-BBE8-C41610DB0E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03014" y="4765896"/>
            <a:ext cx="398299" cy="398299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12CBA40-B805-4766-030B-E157ED704EA5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1662237" y="4295699"/>
            <a:ext cx="2544471" cy="79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CB9113-2BE1-494D-5AD2-CE86CC3A38F9}"/>
              </a:ext>
            </a:extLst>
          </p:cNvPr>
          <p:cNvSpPr txBox="1"/>
          <p:nvPr/>
        </p:nvSpPr>
        <p:spPr>
          <a:xfrm>
            <a:off x="2912743" y="4275541"/>
            <a:ext cx="1165753" cy="238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918" dirty="0">
                <a:latin typeface="az_ea_font"/>
              </a:rPr>
              <a:t>[</a:t>
            </a:r>
            <a:r>
              <a:rPr lang="it-IT" sz="918" b="1" dirty="0" err="1">
                <a:latin typeface="az_ea_font"/>
              </a:rPr>
              <a:t>UploadFile</a:t>
            </a:r>
            <a:r>
              <a:rPr lang="it-IT" sz="918" dirty="0">
                <a:latin typeface="az_ea_font"/>
              </a:rPr>
              <a:t>]</a:t>
            </a:r>
            <a:endParaRPr lang="it-IT" sz="918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4863021-8766-38CA-B331-881770C2E0EC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8902165" y="4421612"/>
            <a:ext cx="0" cy="3442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2EC4F34-35EE-80B6-B4A5-A81350BA02C0}"/>
              </a:ext>
            </a:extLst>
          </p:cNvPr>
          <p:cNvCxnSpPr>
            <a:cxnSpLocks/>
          </p:cNvCxnSpPr>
          <p:nvPr/>
        </p:nvCxnSpPr>
        <p:spPr>
          <a:xfrm>
            <a:off x="1198130" y="2599788"/>
            <a:ext cx="0" cy="12875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FB4C80F-E356-8793-021C-6527843F9211}"/>
              </a:ext>
            </a:extLst>
          </p:cNvPr>
          <p:cNvCxnSpPr>
            <a:cxnSpLocks/>
          </p:cNvCxnSpPr>
          <p:nvPr/>
        </p:nvCxnSpPr>
        <p:spPr>
          <a:xfrm flipV="1">
            <a:off x="1343736" y="2599788"/>
            <a:ext cx="2159" cy="12875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B1914D59-F95B-C75E-229E-C869644FBA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92759" y="3169877"/>
            <a:ext cx="401096" cy="395953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7159ADE6-C04C-4AD1-53E8-BB42E30CA389}"/>
              </a:ext>
            </a:extLst>
          </p:cNvPr>
          <p:cNvSpPr/>
          <p:nvPr/>
        </p:nvSpPr>
        <p:spPr>
          <a:xfrm>
            <a:off x="7425342" y="2106658"/>
            <a:ext cx="2159561" cy="231170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 sz="1836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3CF9DBD-E1FF-3026-AE05-C2B09EF03CC7}"/>
              </a:ext>
            </a:extLst>
          </p:cNvPr>
          <p:cNvCxnSpPr>
            <a:cxnSpLocks/>
          </p:cNvCxnSpPr>
          <p:nvPr/>
        </p:nvCxnSpPr>
        <p:spPr>
          <a:xfrm flipV="1">
            <a:off x="8058288" y="3097426"/>
            <a:ext cx="340576" cy="90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BA4030D-577F-D826-3027-F04341743306}"/>
              </a:ext>
            </a:extLst>
          </p:cNvPr>
          <p:cNvCxnSpPr>
            <a:cxnSpLocks/>
          </p:cNvCxnSpPr>
          <p:nvPr/>
        </p:nvCxnSpPr>
        <p:spPr>
          <a:xfrm flipH="1">
            <a:off x="8052631" y="3184237"/>
            <a:ext cx="333904" cy="49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C9BF3C4-D317-0505-7D3C-0D57667D7BF9}"/>
              </a:ext>
            </a:extLst>
          </p:cNvPr>
          <p:cNvCxnSpPr>
            <a:cxnSpLocks/>
            <a:stCxn id="32" idx="3"/>
            <a:endCxn id="50" idx="1"/>
          </p:cNvCxnSpPr>
          <p:nvPr/>
        </p:nvCxnSpPr>
        <p:spPr>
          <a:xfrm>
            <a:off x="1530012" y="2156190"/>
            <a:ext cx="2676696" cy="1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Graphic 49">
            <a:extLst>
              <a:ext uri="{FF2B5EF4-FFF2-40B4-BE49-F238E27FC236}">
                <a16:creationId xmlns:a16="http://schemas.microsoft.com/office/drawing/2014/main" id="{3AF7E41D-0264-970C-B6E2-C1A48B93B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6708" y="1930403"/>
            <a:ext cx="451860" cy="45186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9887187F-F428-4C29-B241-E7BDA3469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6708" y="3274002"/>
            <a:ext cx="451860" cy="451860"/>
          </a:xfrm>
          <a:prstGeom prst="rect">
            <a:avLst/>
          </a:prstGeom>
        </p:spPr>
      </p:pic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6649C265-8B78-DF1C-353A-AAC97CCC3289}"/>
              </a:ext>
            </a:extLst>
          </p:cNvPr>
          <p:cNvCxnSpPr>
            <a:cxnSpLocks/>
            <a:endCxn id="53" idx="1"/>
          </p:cNvCxnSpPr>
          <p:nvPr/>
        </p:nvCxnSpPr>
        <p:spPr>
          <a:xfrm flipV="1">
            <a:off x="1712637" y="3499932"/>
            <a:ext cx="2494071" cy="7255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24BEBBDA-F164-CFC8-697D-9C36176D02EE}"/>
              </a:ext>
            </a:extLst>
          </p:cNvPr>
          <p:cNvCxnSpPr>
            <a:cxnSpLocks/>
          </p:cNvCxnSpPr>
          <p:nvPr/>
        </p:nvCxnSpPr>
        <p:spPr>
          <a:xfrm>
            <a:off x="4668903" y="3432308"/>
            <a:ext cx="3772616" cy="60086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09BACC74-A1DF-A7C2-4E30-6932E4A4EBC5}"/>
              </a:ext>
            </a:extLst>
          </p:cNvPr>
          <p:cNvSpPr txBox="1"/>
          <p:nvPr/>
        </p:nvSpPr>
        <p:spPr>
          <a:xfrm>
            <a:off x="2650880" y="1863549"/>
            <a:ext cx="1165753" cy="238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918" dirty="0">
                <a:latin typeface="az_ea_font"/>
              </a:rPr>
              <a:t>[</a:t>
            </a:r>
            <a:r>
              <a:rPr lang="it-IT" sz="918" b="1" dirty="0">
                <a:latin typeface="az_ea_font"/>
              </a:rPr>
              <a:t>Prompt</a:t>
            </a:r>
            <a:r>
              <a:rPr lang="it-IT" sz="918" dirty="0">
                <a:latin typeface="az_ea_font"/>
              </a:rPr>
              <a:t>]</a:t>
            </a:r>
            <a:endParaRPr lang="it-IT" sz="918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E518E3C-E0C3-E9D1-406D-F8CB453C96DD}"/>
              </a:ext>
            </a:extLst>
          </p:cNvPr>
          <p:cNvCxnSpPr>
            <a:cxnSpLocks/>
          </p:cNvCxnSpPr>
          <p:nvPr/>
        </p:nvCxnSpPr>
        <p:spPr>
          <a:xfrm flipH="1">
            <a:off x="1530012" y="2065799"/>
            <a:ext cx="2637029" cy="1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Graphic 60">
            <a:extLst>
              <a:ext uri="{FF2B5EF4-FFF2-40B4-BE49-F238E27FC236}">
                <a16:creationId xmlns:a16="http://schemas.microsoft.com/office/drawing/2014/main" id="{A613EDEB-E85E-7767-9525-569316380B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67040" y="540965"/>
            <a:ext cx="451860" cy="451860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639F8A6-809F-8DE9-56CC-2CBCD651A2FC}"/>
              </a:ext>
            </a:extLst>
          </p:cNvPr>
          <p:cNvCxnSpPr>
            <a:cxnSpLocks/>
          </p:cNvCxnSpPr>
          <p:nvPr/>
        </p:nvCxnSpPr>
        <p:spPr>
          <a:xfrm flipV="1">
            <a:off x="4459571" y="1080150"/>
            <a:ext cx="830" cy="7170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00663AC-44C7-8150-517B-A7A41DBAEBCD}"/>
              </a:ext>
            </a:extLst>
          </p:cNvPr>
          <p:cNvCxnSpPr>
            <a:cxnSpLocks/>
          </p:cNvCxnSpPr>
          <p:nvPr/>
        </p:nvCxnSpPr>
        <p:spPr>
          <a:xfrm>
            <a:off x="4322596" y="1080149"/>
            <a:ext cx="830" cy="7170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CF7892B0-E104-81FA-DCC7-249604DAE32D}"/>
              </a:ext>
            </a:extLst>
          </p:cNvPr>
          <p:cNvSpPr txBox="1"/>
          <p:nvPr/>
        </p:nvSpPr>
        <p:spPr>
          <a:xfrm>
            <a:off x="3481059" y="1195075"/>
            <a:ext cx="904228" cy="38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918" dirty="0">
                <a:latin typeface="az_ea_font"/>
              </a:rPr>
              <a:t>[</a:t>
            </a:r>
            <a:r>
              <a:rPr lang="it-IT" sz="918" b="1" dirty="0">
                <a:latin typeface="az_ea_font"/>
              </a:rPr>
              <a:t>Conversation History</a:t>
            </a:r>
            <a:r>
              <a:rPr lang="it-IT" sz="918" dirty="0">
                <a:latin typeface="az_ea_font"/>
              </a:rPr>
              <a:t>]</a:t>
            </a:r>
            <a:endParaRPr lang="it-IT" sz="918" dirty="0"/>
          </a:p>
        </p:txBody>
      </p:sp>
      <p:pic>
        <p:nvPicPr>
          <p:cNvPr id="65" name="Picture 64" descr="A purple and black logo&#10;&#10;Description automatically generated">
            <a:extLst>
              <a:ext uri="{FF2B5EF4-FFF2-40B4-BE49-F238E27FC236}">
                <a16:creationId xmlns:a16="http://schemas.microsoft.com/office/drawing/2014/main" id="{4D3B2681-6A3E-DC8C-0245-AE70A725DBD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79" y="1502685"/>
            <a:ext cx="380332" cy="380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058F2D41-0163-5746-0F63-79706FBA570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251891" y="5832654"/>
            <a:ext cx="407808" cy="407808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EA6BDC91-960E-60BA-7885-DA9FAD5C0066}"/>
              </a:ext>
            </a:extLst>
          </p:cNvPr>
          <p:cNvSpPr/>
          <p:nvPr/>
        </p:nvSpPr>
        <p:spPr>
          <a:xfrm>
            <a:off x="2315305" y="368055"/>
            <a:ext cx="9368681" cy="5157292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it-IT" sz="1836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81DDC43-0765-F577-19ED-5A4570F0C721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5455795" y="5532077"/>
            <a:ext cx="0" cy="300577"/>
          </a:xfrm>
          <a:prstGeom prst="line">
            <a:avLst/>
          </a:prstGeom>
          <a:ln>
            <a:solidFill>
              <a:srgbClr val="00B0F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432B3A7-D4A9-2F0B-7D35-6828F07D1F6E}"/>
              </a:ext>
            </a:extLst>
          </p:cNvPr>
          <p:cNvCxnSpPr>
            <a:cxnSpLocks/>
            <a:endCxn id="88" idx="0"/>
          </p:cNvCxnSpPr>
          <p:nvPr/>
        </p:nvCxnSpPr>
        <p:spPr>
          <a:xfrm>
            <a:off x="7728145" y="5557923"/>
            <a:ext cx="2764" cy="310058"/>
          </a:xfrm>
          <a:prstGeom prst="line">
            <a:avLst/>
          </a:prstGeom>
          <a:ln>
            <a:solidFill>
              <a:srgbClr val="00B0F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2" name="Graphic 71">
            <a:extLst>
              <a:ext uri="{FF2B5EF4-FFF2-40B4-BE49-F238E27FC236}">
                <a16:creationId xmlns:a16="http://schemas.microsoft.com/office/drawing/2014/main" id="{D03BCFCB-1696-83BC-3216-1E3F03022FB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860060" y="3642198"/>
            <a:ext cx="341998" cy="34199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5009CCE0-6BD1-18CB-8F86-6A12B7969F6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463761" y="3618606"/>
            <a:ext cx="368348" cy="368348"/>
          </a:xfrm>
          <a:prstGeom prst="rect">
            <a:avLst/>
          </a:prstGeom>
        </p:spPr>
      </p:pic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01EC9FF5-FE72-BE71-8655-40B537179FBB}"/>
              </a:ext>
            </a:extLst>
          </p:cNvPr>
          <p:cNvCxnSpPr>
            <a:cxnSpLocks/>
          </p:cNvCxnSpPr>
          <p:nvPr/>
        </p:nvCxnSpPr>
        <p:spPr>
          <a:xfrm>
            <a:off x="1670405" y="4391938"/>
            <a:ext cx="2447796" cy="856715"/>
          </a:xfrm>
          <a:prstGeom prst="bentConnector3">
            <a:avLst>
              <a:gd name="adj1" fmla="val 34060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39671A5-5E9B-2DEF-F963-95C0A0A2FD0D}"/>
              </a:ext>
            </a:extLst>
          </p:cNvPr>
          <p:cNvCxnSpPr>
            <a:cxnSpLocks/>
          </p:cNvCxnSpPr>
          <p:nvPr/>
        </p:nvCxnSpPr>
        <p:spPr>
          <a:xfrm rot="10800000">
            <a:off x="1648648" y="4485682"/>
            <a:ext cx="2485030" cy="827943"/>
          </a:xfrm>
          <a:prstGeom prst="bentConnector3">
            <a:avLst>
              <a:gd name="adj1" fmla="val 676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8D87B2A-BA7D-9F2E-EF9B-C8218D6C5B80}"/>
              </a:ext>
            </a:extLst>
          </p:cNvPr>
          <p:cNvSpPr txBox="1"/>
          <p:nvPr/>
        </p:nvSpPr>
        <p:spPr>
          <a:xfrm>
            <a:off x="2729571" y="4908116"/>
            <a:ext cx="1165753" cy="38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918" dirty="0">
                <a:latin typeface="az_ea_font"/>
              </a:rPr>
              <a:t>[</a:t>
            </a:r>
            <a:r>
              <a:rPr lang="it-IT" sz="918" b="1" dirty="0">
                <a:latin typeface="az_ea_font"/>
              </a:rPr>
              <a:t>Endpoint Config</a:t>
            </a:r>
            <a:r>
              <a:rPr lang="it-IT" sz="918" dirty="0">
                <a:latin typeface="az_ea_font"/>
              </a:rPr>
              <a:t>]</a:t>
            </a:r>
          </a:p>
          <a:p>
            <a:pPr algn="ctr"/>
            <a:r>
              <a:rPr lang="it-IT" sz="918" b="1" dirty="0">
                <a:latin typeface="az_ea_font"/>
              </a:rPr>
              <a:t>[System Data]</a:t>
            </a:r>
            <a:endParaRPr lang="it-IT" sz="918" b="1" dirty="0"/>
          </a:p>
        </p:txBody>
      </p: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F00314D1-11C1-F000-1350-C37EAB3E0344}"/>
              </a:ext>
            </a:extLst>
          </p:cNvPr>
          <p:cNvCxnSpPr>
            <a:cxnSpLocks/>
            <a:stCxn id="4" idx="3"/>
            <a:endCxn id="35" idx="1"/>
          </p:cNvCxnSpPr>
          <p:nvPr/>
        </p:nvCxnSpPr>
        <p:spPr>
          <a:xfrm>
            <a:off x="4658568" y="4295698"/>
            <a:ext cx="4044446" cy="6693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FD6EEB1-9900-7310-23B9-7AE56A8D4F93}"/>
              </a:ext>
            </a:extLst>
          </p:cNvPr>
          <p:cNvGrpSpPr/>
          <p:nvPr/>
        </p:nvGrpSpPr>
        <p:grpSpPr>
          <a:xfrm>
            <a:off x="8283969" y="3546290"/>
            <a:ext cx="1210868" cy="574621"/>
            <a:chOff x="3105740" y="2587890"/>
            <a:chExt cx="1187233" cy="563405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id="{01C0CEFA-4159-9DB3-357A-B3FD2B347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23195" y="2587890"/>
              <a:ext cx="362920" cy="362920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149AD49-AAE1-C0E4-28E0-1B73181AA635}"/>
                </a:ext>
              </a:extLst>
            </p:cNvPr>
            <p:cNvSpPr txBox="1"/>
            <p:nvPr/>
          </p:nvSpPr>
          <p:spPr>
            <a:xfrm>
              <a:off x="3105740" y="2922264"/>
              <a:ext cx="1187233" cy="229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918" dirty="0">
                  <a:latin typeface="az_ea_font"/>
                </a:rPr>
                <a:t>Srch-099</a:t>
              </a:r>
              <a:endParaRPr lang="it-IT" sz="918" dirty="0"/>
            </a:p>
          </p:txBody>
        </p:sp>
      </p:grp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599E8C0E-9012-114D-BEA5-08E112621014}"/>
              </a:ext>
            </a:extLst>
          </p:cNvPr>
          <p:cNvCxnSpPr>
            <a:cxnSpLocks/>
            <a:stCxn id="8" idx="2"/>
            <a:endCxn id="79" idx="0"/>
          </p:cNvCxnSpPr>
          <p:nvPr/>
        </p:nvCxnSpPr>
        <p:spPr>
          <a:xfrm>
            <a:off x="8882683" y="2985313"/>
            <a:ext cx="12125" cy="560977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537933AD-86AA-51E1-8531-1FC960E632BB}"/>
              </a:ext>
            </a:extLst>
          </p:cNvPr>
          <p:cNvSpPr/>
          <p:nvPr/>
        </p:nvSpPr>
        <p:spPr>
          <a:xfrm>
            <a:off x="8462100" y="2255477"/>
            <a:ext cx="932524" cy="2014375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 sz="1836"/>
          </a:p>
        </p:txBody>
      </p: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DDB5CBD6-7B55-58A0-47CA-DA0DEC47B741}"/>
              </a:ext>
            </a:extLst>
          </p:cNvPr>
          <p:cNvCxnSpPr>
            <a:cxnSpLocks/>
            <a:stCxn id="86" idx="3"/>
            <a:endCxn id="50" idx="3"/>
          </p:cNvCxnSpPr>
          <p:nvPr/>
        </p:nvCxnSpPr>
        <p:spPr>
          <a:xfrm flipH="1" flipV="1">
            <a:off x="4658568" y="2156333"/>
            <a:ext cx="1309360" cy="3083058"/>
          </a:xfrm>
          <a:prstGeom prst="bentConnector3">
            <a:avLst>
              <a:gd name="adj1" fmla="val -17459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D7859494-26EF-95F8-65FB-5360698FA0F8}"/>
              </a:ext>
            </a:extLst>
          </p:cNvPr>
          <p:cNvSpPr txBox="1"/>
          <p:nvPr/>
        </p:nvSpPr>
        <p:spPr>
          <a:xfrm>
            <a:off x="4752123" y="3676707"/>
            <a:ext cx="1165753" cy="38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918" dirty="0">
                <a:latin typeface="az_ea_font"/>
              </a:rPr>
              <a:t>[</a:t>
            </a:r>
            <a:r>
              <a:rPr lang="it-IT" sz="918" b="1" dirty="0">
                <a:latin typeface="az_ea_font"/>
              </a:rPr>
              <a:t>Endpoint Config</a:t>
            </a:r>
            <a:r>
              <a:rPr lang="it-IT" sz="918" dirty="0">
                <a:latin typeface="az_ea_font"/>
              </a:rPr>
              <a:t>]</a:t>
            </a:r>
          </a:p>
          <a:p>
            <a:pPr algn="ctr"/>
            <a:r>
              <a:rPr lang="it-IT" sz="918" b="1" dirty="0">
                <a:latin typeface="az_ea_font"/>
              </a:rPr>
              <a:t>[System Data]</a:t>
            </a:r>
            <a:endParaRPr lang="it-IT" sz="918" b="1" dirty="0"/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CBA067EB-8B1B-B2B2-33C8-0827017AA08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516069" y="5013461"/>
            <a:ext cx="451859" cy="451859"/>
          </a:xfrm>
          <a:prstGeom prst="rect">
            <a:avLst/>
          </a:prstGeom>
        </p:spPr>
      </p:pic>
      <p:grpSp>
        <p:nvGrpSpPr>
          <p:cNvPr id="143" name="Group 142">
            <a:extLst>
              <a:ext uri="{FF2B5EF4-FFF2-40B4-BE49-F238E27FC236}">
                <a16:creationId xmlns:a16="http://schemas.microsoft.com/office/drawing/2014/main" id="{D43B567C-01C3-5CDA-9761-A564683C71DE}"/>
              </a:ext>
            </a:extLst>
          </p:cNvPr>
          <p:cNvGrpSpPr/>
          <p:nvPr/>
        </p:nvGrpSpPr>
        <p:grpSpPr>
          <a:xfrm>
            <a:off x="6675437" y="5832654"/>
            <a:ext cx="2066918" cy="407808"/>
            <a:chOff x="6818319" y="5842389"/>
            <a:chExt cx="2066918" cy="407808"/>
          </a:xfrm>
        </p:grpSpPr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A505E388-FDF1-7CF9-1F4C-5C0EFA840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818319" y="5842389"/>
              <a:ext cx="407808" cy="407808"/>
            </a:xfrm>
            <a:prstGeom prst="rect">
              <a:avLst/>
            </a:prstGeom>
          </p:spPr>
        </p:pic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47D6F1C-083B-E580-397A-6836044D5C72}"/>
                </a:ext>
              </a:extLst>
            </p:cNvPr>
            <p:cNvCxnSpPr>
              <a:cxnSpLocks/>
              <a:stCxn id="88" idx="1"/>
              <a:endCxn id="67" idx="3"/>
            </p:cNvCxnSpPr>
            <p:nvPr/>
          </p:nvCxnSpPr>
          <p:spPr>
            <a:xfrm flipH="1">
              <a:off x="7226127" y="6045720"/>
              <a:ext cx="479660" cy="573"/>
            </a:xfrm>
            <a:prstGeom prst="line">
              <a:avLst/>
            </a:prstGeom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0EA8671A-082C-F432-5447-EBA6E5874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7705787" y="5877716"/>
              <a:ext cx="336008" cy="336008"/>
            </a:xfrm>
            <a:prstGeom prst="rect">
              <a:avLst/>
            </a:prstGeom>
          </p:spPr>
        </p:pic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4384CC3-D0FD-B09C-D7C0-3CE2CAD3A2A7}"/>
                </a:ext>
              </a:extLst>
            </p:cNvPr>
            <p:cNvCxnSpPr>
              <a:cxnSpLocks/>
              <a:stCxn id="90" idx="1"/>
              <a:endCxn id="88" idx="3"/>
            </p:cNvCxnSpPr>
            <p:nvPr/>
          </p:nvCxnSpPr>
          <p:spPr>
            <a:xfrm flipH="1">
              <a:off x="8041796" y="6045720"/>
              <a:ext cx="470627" cy="0"/>
            </a:xfrm>
            <a:prstGeom prst="line">
              <a:avLst/>
            </a:prstGeom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E23E164A-4A2A-A416-A68C-CCDA90271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8512423" y="5859313"/>
              <a:ext cx="372814" cy="372814"/>
            </a:xfrm>
            <a:prstGeom prst="rect">
              <a:avLst/>
            </a:prstGeom>
          </p:spPr>
        </p:pic>
      </p:grpSp>
      <p:pic>
        <p:nvPicPr>
          <p:cNvPr id="91" name="Graphic 90">
            <a:extLst>
              <a:ext uri="{FF2B5EF4-FFF2-40B4-BE49-F238E27FC236}">
                <a16:creationId xmlns:a16="http://schemas.microsoft.com/office/drawing/2014/main" id="{C9BDE0BA-0DC6-0D4C-2FF9-1B6C3E4EA72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683986" y="391729"/>
            <a:ext cx="298472" cy="298472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5B844992-B7B5-F9A3-67A9-34AD5324C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0193" y="5017205"/>
            <a:ext cx="451860" cy="451859"/>
          </a:xfrm>
          <a:prstGeom prst="rect">
            <a:avLst/>
          </a:prstGeom>
        </p:spPr>
      </p:pic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4F6D09C-EA2B-50F3-AE25-CACF0708180B}"/>
              </a:ext>
            </a:extLst>
          </p:cNvPr>
          <p:cNvCxnSpPr>
            <a:cxnSpLocks/>
          </p:cNvCxnSpPr>
          <p:nvPr/>
        </p:nvCxnSpPr>
        <p:spPr>
          <a:xfrm flipV="1">
            <a:off x="4668903" y="5212248"/>
            <a:ext cx="894016" cy="374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ADF029D-915A-6903-ED0C-4F16242897F2}"/>
              </a:ext>
            </a:extLst>
          </p:cNvPr>
          <p:cNvCxnSpPr>
            <a:cxnSpLocks/>
          </p:cNvCxnSpPr>
          <p:nvPr/>
        </p:nvCxnSpPr>
        <p:spPr>
          <a:xfrm flipH="1" flipV="1">
            <a:off x="4668903" y="5282427"/>
            <a:ext cx="894016" cy="374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EE1824D3-534B-AED2-E0E0-851CE4965589}"/>
              </a:ext>
            </a:extLst>
          </p:cNvPr>
          <p:cNvCxnSpPr>
            <a:cxnSpLocks/>
            <a:stCxn id="86" idx="3"/>
            <a:endCxn id="13" idx="1"/>
          </p:cNvCxnSpPr>
          <p:nvPr/>
        </p:nvCxnSpPr>
        <p:spPr>
          <a:xfrm flipV="1">
            <a:off x="5967928" y="969145"/>
            <a:ext cx="2644024" cy="4270246"/>
          </a:xfrm>
          <a:prstGeom prst="bentConnector3">
            <a:avLst>
              <a:gd name="adj1" fmla="val 13886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614331D-9107-DC97-B25C-0D4DC67849DC}"/>
              </a:ext>
            </a:extLst>
          </p:cNvPr>
          <p:cNvSpPr txBox="1"/>
          <p:nvPr/>
        </p:nvSpPr>
        <p:spPr>
          <a:xfrm>
            <a:off x="4897112" y="2139323"/>
            <a:ext cx="1051063" cy="238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918" dirty="0">
                <a:latin typeface="az_ea_font"/>
              </a:rPr>
              <a:t>[</a:t>
            </a:r>
            <a:r>
              <a:rPr lang="it-IT" sz="918" b="1" dirty="0">
                <a:latin typeface="az_ea_font"/>
              </a:rPr>
              <a:t>Endpoint </a:t>
            </a:r>
            <a:r>
              <a:rPr lang="it-IT" sz="918" b="1" dirty="0" err="1">
                <a:latin typeface="az_ea_font"/>
              </a:rPr>
              <a:t>Config</a:t>
            </a:r>
            <a:r>
              <a:rPr lang="it-IT" sz="918" dirty="0">
                <a:latin typeface="az_ea_font"/>
              </a:rPr>
              <a:t>]</a:t>
            </a:r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6F23C1DE-45A4-34F8-0CB5-80C5FCFC1D23}"/>
              </a:ext>
            </a:extLst>
          </p:cNvPr>
          <p:cNvCxnSpPr>
            <a:cxnSpLocks/>
            <a:stCxn id="86" idx="0"/>
            <a:endCxn id="53" idx="3"/>
          </p:cNvCxnSpPr>
          <p:nvPr/>
        </p:nvCxnSpPr>
        <p:spPr>
          <a:xfrm rot="16200000" flipV="1">
            <a:off x="4443520" y="3714981"/>
            <a:ext cx="1513529" cy="1083431"/>
          </a:xfrm>
          <a:prstGeom prst="bentConnector2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92963E0-41F0-3983-DF5E-870C75A4E001}"/>
              </a:ext>
            </a:extLst>
          </p:cNvPr>
          <p:cNvGrpSpPr/>
          <p:nvPr/>
        </p:nvGrpSpPr>
        <p:grpSpPr>
          <a:xfrm>
            <a:off x="731837" y="3980933"/>
            <a:ext cx="1112302" cy="1131593"/>
            <a:chOff x="1030513" y="4332491"/>
            <a:chExt cx="1090591" cy="1109506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51D8E583-DBC8-D977-58BE-A1904958758A}"/>
                </a:ext>
              </a:extLst>
            </p:cNvPr>
            <p:cNvGrpSpPr/>
            <p:nvPr/>
          </p:nvGrpSpPr>
          <p:grpSpPr>
            <a:xfrm>
              <a:off x="1030513" y="4332491"/>
              <a:ext cx="1090591" cy="1109506"/>
              <a:chOff x="857315" y="4832275"/>
              <a:chExt cx="1090591" cy="1109506"/>
            </a:xfrm>
          </p:grpSpPr>
          <p:pic>
            <p:nvPicPr>
              <p:cNvPr id="103" name="Picture 2" descr="Immagine che contiene schermata, Elementi grafici, simbolo, grafica&#10;&#10;Descrizione generata automaticamente">
                <a:extLst>
                  <a:ext uri="{FF2B5EF4-FFF2-40B4-BE49-F238E27FC236}">
                    <a16:creationId xmlns:a16="http://schemas.microsoft.com/office/drawing/2014/main" id="{D7103AEF-65D1-10C7-EE93-DB29BB066B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66" t="20897" r="20874" b="19904"/>
              <a:stretch/>
            </p:blipFill>
            <p:spPr bwMode="auto">
              <a:xfrm>
                <a:off x="1195167" y="4832275"/>
                <a:ext cx="432481" cy="43410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652A697-DB0B-9104-DE7B-82E2774EB92F}"/>
                  </a:ext>
                </a:extLst>
              </p:cNvPr>
              <p:cNvSpPr txBox="1"/>
              <p:nvPr/>
            </p:nvSpPr>
            <p:spPr>
              <a:xfrm>
                <a:off x="857315" y="5708191"/>
                <a:ext cx="1090591" cy="233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918" dirty="0">
                    <a:latin typeface="az_ea_font"/>
                  </a:rPr>
                  <a:t>H-Share CMS</a:t>
                </a:r>
              </a:p>
            </p:txBody>
          </p:sp>
        </p:grpSp>
        <p:pic>
          <p:nvPicPr>
            <p:cNvPr id="102" name="Graphic 101">
              <a:extLst>
                <a:ext uri="{FF2B5EF4-FFF2-40B4-BE49-F238E27FC236}">
                  <a16:creationId xmlns:a16="http://schemas.microsoft.com/office/drawing/2014/main" id="{D1138E58-2131-8FFD-C748-11CE40DB7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76824" y="4799177"/>
              <a:ext cx="434102" cy="434102"/>
            </a:xfrm>
            <a:prstGeom prst="rect">
              <a:avLst/>
            </a:prstGeom>
          </p:spPr>
        </p:pic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9DD58B8B-53C3-8882-1BA5-9B018D6AE6F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6548854" y="1645877"/>
            <a:ext cx="561066" cy="5610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16805D3-A99F-3276-CAB8-92F3F44F7A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91298" y="2712677"/>
            <a:ext cx="401096" cy="39595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905BA9A-87F2-ED1F-51B7-9E7BF633C6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89837" y="2255477"/>
            <a:ext cx="401096" cy="395953"/>
          </a:xfrm>
          <a:prstGeom prst="rect">
            <a:avLst/>
          </a:prstGeom>
        </p:spPr>
      </p:pic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96E2E918-31D3-700D-00D2-0C43FEDF9558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4678321" y="1926410"/>
            <a:ext cx="1870533" cy="152886"/>
          </a:xfrm>
          <a:prstGeom prst="bentConnector3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418AE4F3-E46C-78E3-00A9-8E279924340B}"/>
              </a:ext>
            </a:extLst>
          </p:cNvPr>
          <p:cNvCxnSpPr>
            <a:cxnSpLocks/>
            <a:stCxn id="5" idx="3"/>
            <a:endCxn id="43" idx="1"/>
          </p:cNvCxnSpPr>
          <p:nvPr/>
        </p:nvCxnSpPr>
        <p:spPr>
          <a:xfrm>
            <a:off x="7109920" y="1926410"/>
            <a:ext cx="482839" cy="1441444"/>
          </a:xfrm>
          <a:prstGeom prst="bentConnector3">
            <a:avLst>
              <a:gd name="adj1" fmla="val 18157"/>
            </a:avLst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C23F30BB-368C-287F-69FB-25A82B893C71}"/>
              </a:ext>
            </a:extLst>
          </p:cNvPr>
          <p:cNvCxnSpPr>
            <a:cxnSpLocks/>
            <a:stCxn id="5" idx="3"/>
            <a:endCxn id="34" idx="1"/>
          </p:cNvCxnSpPr>
          <p:nvPr/>
        </p:nvCxnSpPr>
        <p:spPr>
          <a:xfrm>
            <a:off x="7109920" y="1926410"/>
            <a:ext cx="479917" cy="527044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01CC53CC-1088-BB80-8892-5B897D3D3FC3}"/>
              </a:ext>
            </a:extLst>
          </p:cNvPr>
          <p:cNvCxnSpPr>
            <a:cxnSpLocks/>
            <a:stCxn id="5" idx="3"/>
            <a:endCxn id="17" idx="1"/>
          </p:cNvCxnSpPr>
          <p:nvPr/>
        </p:nvCxnSpPr>
        <p:spPr>
          <a:xfrm>
            <a:off x="7109920" y="1926410"/>
            <a:ext cx="481378" cy="984244"/>
          </a:xfrm>
          <a:prstGeom prst="bentConnector3">
            <a:avLst>
              <a:gd name="adj1" fmla="val 33190"/>
            </a:avLst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F3555D50-E6A0-7E0C-E061-15706F352376}"/>
              </a:ext>
            </a:extLst>
          </p:cNvPr>
          <p:cNvSpPr txBox="1"/>
          <p:nvPr/>
        </p:nvSpPr>
        <p:spPr>
          <a:xfrm>
            <a:off x="7272260" y="1872694"/>
            <a:ext cx="658107" cy="238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918" b="1" dirty="0" err="1">
                <a:latin typeface="az_ea_font"/>
              </a:rPr>
              <a:t>Error</a:t>
            </a:r>
            <a:r>
              <a:rPr lang="it-IT" sz="918" b="1" dirty="0">
                <a:latin typeface="az_ea_font"/>
              </a:rPr>
              <a:t> 429</a:t>
            </a:r>
            <a:endParaRPr lang="it-IT" sz="918" b="1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F7B5C3DA-40CD-0AA0-3053-379B05DD6357}"/>
              </a:ext>
            </a:extLst>
          </p:cNvPr>
          <p:cNvSpPr txBox="1"/>
          <p:nvPr/>
        </p:nvSpPr>
        <p:spPr>
          <a:xfrm>
            <a:off x="2649003" y="2128864"/>
            <a:ext cx="1165753" cy="238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918" dirty="0">
                <a:latin typeface="az_ea_font"/>
              </a:rPr>
              <a:t>[</a:t>
            </a:r>
            <a:r>
              <a:rPr lang="it-IT" sz="918" b="1" dirty="0" err="1">
                <a:latin typeface="az_ea_font"/>
              </a:rPr>
              <a:t>Answer</a:t>
            </a:r>
            <a:r>
              <a:rPr lang="it-IT" sz="918" dirty="0">
                <a:latin typeface="az_ea_font"/>
              </a:rPr>
              <a:t>]</a:t>
            </a:r>
            <a:endParaRPr lang="it-IT" sz="918" dirty="0"/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5247BB6E-058F-69B2-D90D-57077599449C}"/>
              </a:ext>
            </a:extLst>
          </p:cNvPr>
          <p:cNvSpPr/>
          <p:nvPr/>
        </p:nvSpPr>
        <p:spPr bwMode="auto">
          <a:xfrm>
            <a:off x="8283969" y="471122"/>
            <a:ext cx="3364065" cy="381784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659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788A3B-BBDB-A306-3013-CFCB873A3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6708" y="4069768"/>
            <a:ext cx="451860" cy="45185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82C20E2-60BA-C213-4908-A9DD1F0B7883}"/>
              </a:ext>
            </a:extLst>
          </p:cNvPr>
          <p:cNvGrpSpPr/>
          <p:nvPr/>
        </p:nvGrpSpPr>
        <p:grpSpPr>
          <a:xfrm>
            <a:off x="8277249" y="2410691"/>
            <a:ext cx="1210868" cy="574622"/>
            <a:chOff x="3105741" y="2587890"/>
            <a:chExt cx="1187233" cy="563406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7414D3B-367F-2572-ED12-5D36E629C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23195" y="2587890"/>
              <a:ext cx="362920" cy="36292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89A5F-2B04-F6A4-F06F-B618314C8624}"/>
                </a:ext>
              </a:extLst>
            </p:cNvPr>
            <p:cNvSpPr txBox="1"/>
            <p:nvPr/>
          </p:nvSpPr>
          <p:spPr>
            <a:xfrm>
              <a:off x="3105741" y="2922265"/>
              <a:ext cx="1187233" cy="229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918" dirty="0">
                  <a:latin typeface="az_ea_font"/>
                </a:rPr>
                <a:t>srch-001</a:t>
              </a:r>
              <a:endParaRPr lang="it-IT" sz="918" dirty="0"/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D85EF6C9-E61D-2D32-A084-6A08E08FC0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66437" y="743215"/>
            <a:ext cx="451860" cy="45186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F641282-0632-CD86-EA5A-C12167C07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11952" y="743215"/>
            <a:ext cx="451860" cy="45186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CA22065-8056-79DA-7875-93C3B14E8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2035" y="3023138"/>
            <a:ext cx="451860" cy="4518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D446BC-65E3-A415-B405-BEE18BF714D5}"/>
              </a:ext>
            </a:extLst>
          </p:cNvPr>
          <p:cNvSpPr txBox="1"/>
          <p:nvPr/>
        </p:nvSpPr>
        <p:spPr>
          <a:xfrm>
            <a:off x="2929160" y="3287362"/>
            <a:ext cx="1165753" cy="238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918" dirty="0">
                <a:latin typeface="az_ea_font"/>
              </a:rPr>
              <a:t>[</a:t>
            </a:r>
            <a:r>
              <a:rPr lang="it-IT" sz="918" b="1" dirty="0">
                <a:latin typeface="az_ea_font"/>
              </a:rPr>
              <a:t>PerformIndexing</a:t>
            </a:r>
            <a:r>
              <a:rPr lang="it-IT" sz="918" dirty="0">
                <a:latin typeface="az_ea_font"/>
              </a:rPr>
              <a:t>]</a:t>
            </a:r>
            <a:endParaRPr lang="it-IT" sz="918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87A101E-B16B-054A-083D-CE690D1E3A8A}"/>
              </a:ext>
            </a:extLst>
          </p:cNvPr>
          <p:cNvCxnSpPr>
            <a:cxnSpLocks/>
          </p:cNvCxnSpPr>
          <p:nvPr/>
        </p:nvCxnSpPr>
        <p:spPr>
          <a:xfrm flipH="1">
            <a:off x="8765557" y="1231034"/>
            <a:ext cx="10408" cy="9588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25FE474-B967-987E-EC4A-19EE15E720AB}"/>
              </a:ext>
            </a:extLst>
          </p:cNvPr>
          <p:cNvSpPr txBox="1"/>
          <p:nvPr/>
        </p:nvSpPr>
        <p:spPr>
          <a:xfrm>
            <a:off x="8031059" y="1459712"/>
            <a:ext cx="820921" cy="38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918" dirty="0">
                <a:latin typeface="az_ea_font"/>
              </a:rPr>
              <a:t>[</a:t>
            </a:r>
            <a:r>
              <a:rPr lang="it-IT" sz="918" b="1" dirty="0">
                <a:latin typeface="az_ea_font"/>
              </a:rPr>
              <a:t>Get Indexer Status</a:t>
            </a:r>
            <a:r>
              <a:rPr lang="it-IT" sz="918" dirty="0">
                <a:latin typeface="az_ea_font"/>
              </a:rPr>
              <a:t>]</a:t>
            </a:r>
            <a:endParaRPr lang="it-IT" sz="918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F0E033-8699-C3D7-1550-DC34A5566BD1}"/>
              </a:ext>
            </a:extLst>
          </p:cNvPr>
          <p:cNvCxnSpPr>
            <a:cxnSpLocks/>
          </p:cNvCxnSpPr>
          <p:nvPr/>
        </p:nvCxnSpPr>
        <p:spPr>
          <a:xfrm flipV="1">
            <a:off x="8883052" y="1226279"/>
            <a:ext cx="10399" cy="10072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C8B5428-BB17-995F-F2A0-4481B250973E}"/>
              </a:ext>
            </a:extLst>
          </p:cNvPr>
          <p:cNvSpPr txBox="1"/>
          <p:nvPr/>
        </p:nvSpPr>
        <p:spPr>
          <a:xfrm>
            <a:off x="8851980" y="1511784"/>
            <a:ext cx="658107" cy="238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918" b="1" dirty="0" err="1">
                <a:latin typeface="az_ea_font"/>
              </a:rPr>
              <a:t>Error</a:t>
            </a:r>
            <a:r>
              <a:rPr lang="it-IT" sz="918" b="1" dirty="0">
                <a:latin typeface="az_ea_font"/>
              </a:rPr>
              <a:t> 429</a:t>
            </a:r>
            <a:endParaRPr lang="it-IT" sz="918" b="1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3A165FE-4AF2-D25B-044F-5030AB9B64F6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>
            <a:off x="9063812" y="969145"/>
            <a:ext cx="18026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C58204E-F23F-0356-0BCF-A7F0FB5878D5}"/>
              </a:ext>
            </a:extLst>
          </p:cNvPr>
          <p:cNvSpPr txBox="1"/>
          <p:nvPr/>
        </p:nvSpPr>
        <p:spPr>
          <a:xfrm>
            <a:off x="9265020" y="749562"/>
            <a:ext cx="1319099" cy="238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918" dirty="0">
                <a:latin typeface="az_ea_font"/>
              </a:rPr>
              <a:t>[E</a:t>
            </a:r>
            <a:r>
              <a:rPr lang="it-IT" sz="918" b="1" dirty="0">
                <a:latin typeface="az_ea_font"/>
              </a:rPr>
              <a:t>nqueue Reindexing</a:t>
            </a:r>
            <a:r>
              <a:rPr lang="it-IT" sz="918" dirty="0">
                <a:latin typeface="az_ea_font"/>
              </a:rPr>
              <a:t>]</a:t>
            </a:r>
            <a:endParaRPr lang="it-IT" sz="918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45DFBB2-8254-77DB-0EC4-2F7952D18F00}"/>
              </a:ext>
            </a:extLst>
          </p:cNvPr>
          <p:cNvCxnSpPr>
            <a:cxnSpLocks/>
            <a:stCxn id="16" idx="1"/>
            <a:endCxn id="45" idx="3"/>
          </p:cNvCxnSpPr>
          <p:nvPr/>
        </p:nvCxnSpPr>
        <p:spPr>
          <a:xfrm flipH="1">
            <a:off x="9584903" y="3249068"/>
            <a:ext cx="1267132" cy="134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360E2B7-01E0-7404-E420-7796EC8BCC62}"/>
              </a:ext>
            </a:extLst>
          </p:cNvPr>
          <p:cNvSpPr txBox="1"/>
          <p:nvPr/>
        </p:nvSpPr>
        <p:spPr>
          <a:xfrm>
            <a:off x="9923930" y="3248733"/>
            <a:ext cx="868640" cy="238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918" dirty="0">
                <a:latin typeface="az_ea_font"/>
              </a:rPr>
              <a:t>[</a:t>
            </a:r>
            <a:r>
              <a:rPr lang="it-IT" sz="918" b="1" dirty="0" err="1">
                <a:latin typeface="az_ea_font"/>
              </a:rPr>
              <a:t>Run</a:t>
            </a:r>
            <a:r>
              <a:rPr lang="it-IT" sz="918" b="1" dirty="0">
                <a:latin typeface="az_ea_font"/>
              </a:rPr>
              <a:t> Indexer</a:t>
            </a:r>
            <a:r>
              <a:rPr lang="it-IT" sz="918" dirty="0">
                <a:latin typeface="az_ea_font"/>
              </a:rPr>
              <a:t>]</a:t>
            </a:r>
            <a:endParaRPr lang="it-IT" sz="918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AF3624-0A15-1624-20C6-6EDB16294955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>
          <a:xfrm flipH="1">
            <a:off x="11077965" y="1195075"/>
            <a:ext cx="14402" cy="18280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982E0B9-99AE-BBC8-D682-5CCA9B09BEDF}"/>
              </a:ext>
            </a:extLst>
          </p:cNvPr>
          <p:cNvSpPr txBox="1"/>
          <p:nvPr/>
        </p:nvSpPr>
        <p:spPr>
          <a:xfrm>
            <a:off x="10924360" y="1863549"/>
            <a:ext cx="868640" cy="238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918" dirty="0">
                <a:latin typeface="az_ea_font"/>
              </a:rPr>
              <a:t>[</a:t>
            </a:r>
            <a:r>
              <a:rPr lang="it-IT" sz="918" b="1" dirty="0">
                <a:latin typeface="az_ea_font"/>
              </a:rPr>
              <a:t>Trigger</a:t>
            </a:r>
            <a:r>
              <a:rPr lang="it-IT" sz="918" dirty="0">
                <a:latin typeface="az_ea_font"/>
              </a:rPr>
              <a:t>]</a:t>
            </a:r>
            <a:endParaRPr lang="it-IT" sz="918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86919D9-52F5-5D43-FE70-F9151B74E3DA}"/>
              </a:ext>
            </a:extLst>
          </p:cNvPr>
          <p:cNvGrpSpPr/>
          <p:nvPr/>
        </p:nvGrpSpPr>
        <p:grpSpPr>
          <a:xfrm>
            <a:off x="752489" y="1934819"/>
            <a:ext cx="1112302" cy="687668"/>
            <a:chOff x="505236" y="2608645"/>
            <a:chExt cx="1090591" cy="674246"/>
          </a:xfrm>
        </p:grpSpPr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492B2BE5-3630-79E8-23F6-3A886B3CA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3481" y="2608645"/>
              <a:ext cx="434102" cy="434102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4E8C8B5-1650-D8B9-094B-AAF4A3BDFD51}"/>
                </a:ext>
              </a:extLst>
            </p:cNvPr>
            <p:cNvSpPr txBox="1"/>
            <p:nvPr/>
          </p:nvSpPr>
          <p:spPr>
            <a:xfrm>
              <a:off x="505236" y="3049301"/>
              <a:ext cx="1090591" cy="233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18">
                  <a:latin typeface="az_ea_font"/>
                </a:rPr>
                <a:t>XR Copilot</a:t>
              </a:r>
              <a:endParaRPr lang="it-IT" sz="918" dirty="0">
                <a:latin typeface="az_ea_font"/>
              </a:endParaRPr>
            </a:p>
          </p:txBody>
        </p:sp>
      </p:grpSp>
      <p:pic>
        <p:nvPicPr>
          <p:cNvPr id="35" name="Graphic 34">
            <a:extLst>
              <a:ext uri="{FF2B5EF4-FFF2-40B4-BE49-F238E27FC236}">
                <a16:creationId xmlns:a16="http://schemas.microsoft.com/office/drawing/2014/main" id="{00099C42-5EF3-B3CD-BBE8-C41610DB0E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03014" y="4765896"/>
            <a:ext cx="398299" cy="398299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12CBA40-B805-4766-030B-E157ED704EA5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1662237" y="4295699"/>
            <a:ext cx="2544471" cy="79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CB9113-2BE1-494D-5AD2-CE86CC3A38F9}"/>
              </a:ext>
            </a:extLst>
          </p:cNvPr>
          <p:cNvSpPr txBox="1"/>
          <p:nvPr/>
        </p:nvSpPr>
        <p:spPr>
          <a:xfrm>
            <a:off x="2912743" y="4275541"/>
            <a:ext cx="1165753" cy="238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918" dirty="0">
                <a:latin typeface="az_ea_font"/>
              </a:rPr>
              <a:t>[</a:t>
            </a:r>
            <a:r>
              <a:rPr lang="it-IT" sz="918" b="1" dirty="0" err="1">
                <a:latin typeface="az_ea_font"/>
              </a:rPr>
              <a:t>UploadFile</a:t>
            </a:r>
            <a:r>
              <a:rPr lang="it-IT" sz="918" dirty="0">
                <a:latin typeface="az_ea_font"/>
              </a:rPr>
              <a:t>]</a:t>
            </a:r>
            <a:endParaRPr lang="it-IT" sz="918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4863021-8766-38CA-B331-881770C2E0EC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8902165" y="4421612"/>
            <a:ext cx="0" cy="3442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2EC4F34-35EE-80B6-B4A5-A81350BA02C0}"/>
              </a:ext>
            </a:extLst>
          </p:cNvPr>
          <p:cNvCxnSpPr>
            <a:cxnSpLocks/>
          </p:cNvCxnSpPr>
          <p:nvPr/>
        </p:nvCxnSpPr>
        <p:spPr>
          <a:xfrm>
            <a:off x="1198130" y="2599788"/>
            <a:ext cx="0" cy="12875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FB4C80F-E356-8793-021C-6527843F9211}"/>
              </a:ext>
            </a:extLst>
          </p:cNvPr>
          <p:cNvCxnSpPr>
            <a:cxnSpLocks/>
          </p:cNvCxnSpPr>
          <p:nvPr/>
        </p:nvCxnSpPr>
        <p:spPr>
          <a:xfrm flipV="1">
            <a:off x="1343736" y="2599788"/>
            <a:ext cx="2159" cy="12875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B1914D59-F95B-C75E-229E-C869644FBA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92759" y="3169877"/>
            <a:ext cx="401096" cy="395953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7159ADE6-C04C-4AD1-53E8-BB42E30CA389}"/>
              </a:ext>
            </a:extLst>
          </p:cNvPr>
          <p:cNvSpPr/>
          <p:nvPr/>
        </p:nvSpPr>
        <p:spPr>
          <a:xfrm>
            <a:off x="7425342" y="2106658"/>
            <a:ext cx="2159561" cy="231170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 sz="1836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3CF9DBD-E1FF-3026-AE05-C2B09EF03CC7}"/>
              </a:ext>
            </a:extLst>
          </p:cNvPr>
          <p:cNvCxnSpPr>
            <a:cxnSpLocks/>
          </p:cNvCxnSpPr>
          <p:nvPr/>
        </p:nvCxnSpPr>
        <p:spPr>
          <a:xfrm flipV="1">
            <a:off x="8058288" y="3097426"/>
            <a:ext cx="340576" cy="90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BA4030D-577F-D826-3027-F04341743306}"/>
              </a:ext>
            </a:extLst>
          </p:cNvPr>
          <p:cNvCxnSpPr>
            <a:cxnSpLocks/>
          </p:cNvCxnSpPr>
          <p:nvPr/>
        </p:nvCxnSpPr>
        <p:spPr>
          <a:xfrm flipH="1">
            <a:off x="8052631" y="3184237"/>
            <a:ext cx="333904" cy="49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C9BF3C4-D317-0505-7D3C-0D57667D7BF9}"/>
              </a:ext>
            </a:extLst>
          </p:cNvPr>
          <p:cNvCxnSpPr>
            <a:cxnSpLocks/>
            <a:stCxn id="32" idx="3"/>
            <a:endCxn id="50" idx="1"/>
          </p:cNvCxnSpPr>
          <p:nvPr/>
        </p:nvCxnSpPr>
        <p:spPr>
          <a:xfrm>
            <a:off x="1530012" y="2156190"/>
            <a:ext cx="2676696" cy="1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Graphic 49">
            <a:extLst>
              <a:ext uri="{FF2B5EF4-FFF2-40B4-BE49-F238E27FC236}">
                <a16:creationId xmlns:a16="http://schemas.microsoft.com/office/drawing/2014/main" id="{3AF7E41D-0264-970C-B6E2-C1A48B93B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6708" y="1930403"/>
            <a:ext cx="451860" cy="45186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9887187F-F428-4C29-B241-E7BDA3469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6708" y="3274002"/>
            <a:ext cx="451860" cy="451860"/>
          </a:xfrm>
          <a:prstGeom prst="rect">
            <a:avLst/>
          </a:prstGeom>
        </p:spPr>
      </p:pic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6649C265-8B78-DF1C-353A-AAC97CCC3289}"/>
              </a:ext>
            </a:extLst>
          </p:cNvPr>
          <p:cNvCxnSpPr>
            <a:cxnSpLocks/>
            <a:endCxn id="53" idx="1"/>
          </p:cNvCxnSpPr>
          <p:nvPr/>
        </p:nvCxnSpPr>
        <p:spPr>
          <a:xfrm flipV="1">
            <a:off x="1712637" y="3499932"/>
            <a:ext cx="2494071" cy="7255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24BEBBDA-F164-CFC8-697D-9C36176D02EE}"/>
              </a:ext>
            </a:extLst>
          </p:cNvPr>
          <p:cNvCxnSpPr>
            <a:cxnSpLocks/>
          </p:cNvCxnSpPr>
          <p:nvPr/>
        </p:nvCxnSpPr>
        <p:spPr>
          <a:xfrm>
            <a:off x="4668903" y="3432308"/>
            <a:ext cx="3772616" cy="60086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09BACC74-A1DF-A7C2-4E30-6932E4A4EBC5}"/>
              </a:ext>
            </a:extLst>
          </p:cNvPr>
          <p:cNvSpPr txBox="1"/>
          <p:nvPr/>
        </p:nvSpPr>
        <p:spPr>
          <a:xfrm>
            <a:off x="2650880" y="1863549"/>
            <a:ext cx="1165753" cy="238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918" dirty="0">
                <a:latin typeface="az_ea_font"/>
              </a:rPr>
              <a:t>[</a:t>
            </a:r>
            <a:r>
              <a:rPr lang="it-IT" sz="918" b="1" dirty="0">
                <a:latin typeface="az_ea_font"/>
              </a:rPr>
              <a:t>Prompt</a:t>
            </a:r>
            <a:r>
              <a:rPr lang="it-IT" sz="918" dirty="0">
                <a:latin typeface="az_ea_font"/>
              </a:rPr>
              <a:t>]</a:t>
            </a:r>
            <a:endParaRPr lang="it-IT" sz="918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E518E3C-E0C3-E9D1-406D-F8CB453C96DD}"/>
              </a:ext>
            </a:extLst>
          </p:cNvPr>
          <p:cNvCxnSpPr>
            <a:cxnSpLocks/>
          </p:cNvCxnSpPr>
          <p:nvPr/>
        </p:nvCxnSpPr>
        <p:spPr>
          <a:xfrm flipH="1">
            <a:off x="1530012" y="2065799"/>
            <a:ext cx="2637029" cy="1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Graphic 60">
            <a:extLst>
              <a:ext uri="{FF2B5EF4-FFF2-40B4-BE49-F238E27FC236}">
                <a16:creationId xmlns:a16="http://schemas.microsoft.com/office/drawing/2014/main" id="{A613EDEB-E85E-7767-9525-569316380B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67040" y="540965"/>
            <a:ext cx="451860" cy="451860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639F8A6-809F-8DE9-56CC-2CBCD651A2FC}"/>
              </a:ext>
            </a:extLst>
          </p:cNvPr>
          <p:cNvCxnSpPr>
            <a:cxnSpLocks/>
          </p:cNvCxnSpPr>
          <p:nvPr/>
        </p:nvCxnSpPr>
        <p:spPr>
          <a:xfrm flipV="1">
            <a:off x="4459571" y="1080150"/>
            <a:ext cx="830" cy="7170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00663AC-44C7-8150-517B-A7A41DBAEBCD}"/>
              </a:ext>
            </a:extLst>
          </p:cNvPr>
          <p:cNvCxnSpPr>
            <a:cxnSpLocks/>
          </p:cNvCxnSpPr>
          <p:nvPr/>
        </p:nvCxnSpPr>
        <p:spPr>
          <a:xfrm>
            <a:off x="4322596" y="1080149"/>
            <a:ext cx="830" cy="7170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CF7892B0-E104-81FA-DCC7-249604DAE32D}"/>
              </a:ext>
            </a:extLst>
          </p:cNvPr>
          <p:cNvSpPr txBox="1"/>
          <p:nvPr/>
        </p:nvSpPr>
        <p:spPr>
          <a:xfrm>
            <a:off x="3481059" y="1195075"/>
            <a:ext cx="904228" cy="38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918" dirty="0">
                <a:latin typeface="az_ea_font"/>
              </a:rPr>
              <a:t>[</a:t>
            </a:r>
            <a:r>
              <a:rPr lang="it-IT" sz="918" b="1" dirty="0">
                <a:latin typeface="az_ea_font"/>
              </a:rPr>
              <a:t>Conversation History</a:t>
            </a:r>
            <a:r>
              <a:rPr lang="it-IT" sz="918" dirty="0">
                <a:latin typeface="az_ea_font"/>
              </a:rPr>
              <a:t>]</a:t>
            </a:r>
            <a:endParaRPr lang="it-IT" sz="918" dirty="0"/>
          </a:p>
        </p:txBody>
      </p:sp>
      <p:pic>
        <p:nvPicPr>
          <p:cNvPr id="65" name="Picture 64" descr="A purple and black logo&#10;&#10;Description automatically generated">
            <a:extLst>
              <a:ext uri="{FF2B5EF4-FFF2-40B4-BE49-F238E27FC236}">
                <a16:creationId xmlns:a16="http://schemas.microsoft.com/office/drawing/2014/main" id="{4D3B2681-6A3E-DC8C-0245-AE70A725DBD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79" y="1502685"/>
            <a:ext cx="380332" cy="380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058F2D41-0163-5746-0F63-79706FBA570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251891" y="5832654"/>
            <a:ext cx="407808" cy="407808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EA6BDC91-960E-60BA-7885-DA9FAD5C0066}"/>
              </a:ext>
            </a:extLst>
          </p:cNvPr>
          <p:cNvSpPr/>
          <p:nvPr/>
        </p:nvSpPr>
        <p:spPr>
          <a:xfrm>
            <a:off x="2315305" y="368055"/>
            <a:ext cx="9368681" cy="5157292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it-IT" sz="1836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81DDC43-0765-F577-19ED-5A4570F0C721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5455795" y="5532077"/>
            <a:ext cx="0" cy="300577"/>
          </a:xfrm>
          <a:prstGeom prst="line">
            <a:avLst/>
          </a:prstGeom>
          <a:ln>
            <a:solidFill>
              <a:srgbClr val="00B0F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432B3A7-D4A9-2F0B-7D35-6828F07D1F6E}"/>
              </a:ext>
            </a:extLst>
          </p:cNvPr>
          <p:cNvCxnSpPr>
            <a:cxnSpLocks/>
            <a:endCxn id="88" idx="0"/>
          </p:cNvCxnSpPr>
          <p:nvPr/>
        </p:nvCxnSpPr>
        <p:spPr>
          <a:xfrm>
            <a:off x="7728145" y="5557923"/>
            <a:ext cx="2764" cy="310058"/>
          </a:xfrm>
          <a:prstGeom prst="line">
            <a:avLst/>
          </a:prstGeom>
          <a:ln>
            <a:solidFill>
              <a:srgbClr val="00B0F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2" name="Graphic 71">
            <a:extLst>
              <a:ext uri="{FF2B5EF4-FFF2-40B4-BE49-F238E27FC236}">
                <a16:creationId xmlns:a16="http://schemas.microsoft.com/office/drawing/2014/main" id="{D03BCFCB-1696-83BC-3216-1E3F03022FB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860060" y="3642198"/>
            <a:ext cx="341998" cy="341998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5009CCE0-6BD1-18CB-8F86-6A12B7969F6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463761" y="3618606"/>
            <a:ext cx="368348" cy="368348"/>
          </a:xfrm>
          <a:prstGeom prst="rect">
            <a:avLst/>
          </a:prstGeom>
        </p:spPr>
      </p:pic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01EC9FF5-FE72-BE71-8655-40B537179FBB}"/>
              </a:ext>
            </a:extLst>
          </p:cNvPr>
          <p:cNvCxnSpPr>
            <a:cxnSpLocks/>
          </p:cNvCxnSpPr>
          <p:nvPr/>
        </p:nvCxnSpPr>
        <p:spPr>
          <a:xfrm>
            <a:off x="1670405" y="4391938"/>
            <a:ext cx="2447796" cy="856715"/>
          </a:xfrm>
          <a:prstGeom prst="bentConnector3">
            <a:avLst>
              <a:gd name="adj1" fmla="val 34060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39671A5-5E9B-2DEF-F963-95C0A0A2FD0D}"/>
              </a:ext>
            </a:extLst>
          </p:cNvPr>
          <p:cNvCxnSpPr>
            <a:cxnSpLocks/>
          </p:cNvCxnSpPr>
          <p:nvPr/>
        </p:nvCxnSpPr>
        <p:spPr>
          <a:xfrm rot="10800000">
            <a:off x="1648648" y="4485682"/>
            <a:ext cx="2485030" cy="827943"/>
          </a:xfrm>
          <a:prstGeom prst="bentConnector3">
            <a:avLst>
              <a:gd name="adj1" fmla="val 676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8D87B2A-BA7D-9F2E-EF9B-C8218D6C5B80}"/>
              </a:ext>
            </a:extLst>
          </p:cNvPr>
          <p:cNvSpPr txBox="1"/>
          <p:nvPr/>
        </p:nvSpPr>
        <p:spPr>
          <a:xfrm>
            <a:off x="2729571" y="4908116"/>
            <a:ext cx="1165753" cy="38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918" dirty="0">
                <a:latin typeface="az_ea_font"/>
              </a:rPr>
              <a:t>[</a:t>
            </a:r>
            <a:r>
              <a:rPr lang="it-IT" sz="918" b="1" dirty="0">
                <a:latin typeface="az_ea_font"/>
              </a:rPr>
              <a:t>Endpoint Config</a:t>
            </a:r>
            <a:r>
              <a:rPr lang="it-IT" sz="918" dirty="0">
                <a:latin typeface="az_ea_font"/>
              </a:rPr>
              <a:t>]</a:t>
            </a:r>
          </a:p>
          <a:p>
            <a:pPr algn="ctr"/>
            <a:r>
              <a:rPr lang="it-IT" sz="918" b="1" dirty="0">
                <a:latin typeface="az_ea_font"/>
              </a:rPr>
              <a:t>[System Data]</a:t>
            </a:r>
            <a:endParaRPr lang="it-IT" sz="918" b="1" dirty="0"/>
          </a:p>
        </p:txBody>
      </p: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F00314D1-11C1-F000-1350-C37EAB3E0344}"/>
              </a:ext>
            </a:extLst>
          </p:cNvPr>
          <p:cNvCxnSpPr>
            <a:cxnSpLocks/>
            <a:stCxn id="4" idx="3"/>
            <a:endCxn id="35" idx="1"/>
          </p:cNvCxnSpPr>
          <p:nvPr/>
        </p:nvCxnSpPr>
        <p:spPr>
          <a:xfrm>
            <a:off x="4658568" y="4295698"/>
            <a:ext cx="4044446" cy="6693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FD6EEB1-9900-7310-23B9-7AE56A8D4F93}"/>
              </a:ext>
            </a:extLst>
          </p:cNvPr>
          <p:cNvGrpSpPr/>
          <p:nvPr/>
        </p:nvGrpSpPr>
        <p:grpSpPr>
          <a:xfrm>
            <a:off x="8283969" y="3546290"/>
            <a:ext cx="1210868" cy="574621"/>
            <a:chOff x="3105740" y="2587890"/>
            <a:chExt cx="1187233" cy="563405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id="{01C0CEFA-4159-9DB3-357A-B3FD2B347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23195" y="2587890"/>
              <a:ext cx="362920" cy="362920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149AD49-AAE1-C0E4-28E0-1B73181AA635}"/>
                </a:ext>
              </a:extLst>
            </p:cNvPr>
            <p:cNvSpPr txBox="1"/>
            <p:nvPr/>
          </p:nvSpPr>
          <p:spPr>
            <a:xfrm>
              <a:off x="3105740" y="2922264"/>
              <a:ext cx="1187233" cy="229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918" dirty="0">
                  <a:latin typeface="az_ea_font"/>
                </a:rPr>
                <a:t>Srch-099</a:t>
              </a:r>
              <a:endParaRPr lang="it-IT" sz="918" dirty="0"/>
            </a:p>
          </p:txBody>
        </p:sp>
      </p:grp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599E8C0E-9012-114D-BEA5-08E112621014}"/>
              </a:ext>
            </a:extLst>
          </p:cNvPr>
          <p:cNvCxnSpPr>
            <a:cxnSpLocks/>
            <a:stCxn id="8" idx="2"/>
            <a:endCxn id="79" idx="0"/>
          </p:cNvCxnSpPr>
          <p:nvPr/>
        </p:nvCxnSpPr>
        <p:spPr>
          <a:xfrm>
            <a:off x="8882683" y="2985313"/>
            <a:ext cx="12125" cy="560977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537933AD-86AA-51E1-8531-1FC960E632BB}"/>
              </a:ext>
            </a:extLst>
          </p:cNvPr>
          <p:cNvSpPr/>
          <p:nvPr/>
        </p:nvSpPr>
        <p:spPr>
          <a:xfrm>
            <a:off x="8462100" y="2255477"/>
            <a:ext cx="932524" cy="2014375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 sz="1836"/>
          </a:p>
        </p:txBody>
      </p: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DDB5CBD6-7B55-58A0-47CA-DA0DEC47B741}"/>
              </a:ext>
            </a:extLst>
          </p:cNvPr>
          <p:cNvCxnSpPr>
            <a:cxnSpLocks/>
            <a:stCxn id="86" idx="3"/>
            <a:endCxn id="50" idx="3"/>
          </p:cNvCxnSpPr>
          <p:nvPr/>
        </p:nvCxnSpPr>
        <p:spPr>
          <a:xfrm flipH="1" flipV="1">
            <a:off x="4658568" y="2156333"/>
            <a:ext cx="1309360" cy="3083058"/>
          </a:xfrm>
          <a:prstGeom prst="bentConnector3">
            <a:avLst>
              <a:gd name="adj1" fmla="val -17459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D7859494-26EF-95F8-65FB-5360698FA0F8}"/>
              </a:ext>
            </a:extLst>
          </p:cNvPr>
          <p:cNvSpPr txBox="1"/>
          <p:nvPr/>
        </p:nvSpPr>
        <p:spPr>
          <a:xfrm>
            <a:off x="4752123" y="3676707"/>
            <a:ext cx="1165753" cy="38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918" dirty="0">
                <a:latin typeface="az_ea_font"/>
              </a:rPr>
              <a:t>[</a:t>
            </a:r>
            <a:r>
              <a:rPr lang="it-IT" sz="918" b="1" dirty="0">
                <a:latin typeface="az_ea_font"/>
              </a:rPr>
              <a:t>Endpoint Config</a:t>
            </a:r>
            <a:r>
              <a:rPr lang="it-IT" sz="918" dirty="0">
                <a:latin typeface="az_ea_font"/>
              </a:rPr>
              <a:t>]</a:t>
            </a:r>
          </a:p>
          <a:p>
            <a:pPr algn="ctr"/>
            <a:r>
              <a:rPr lang="it-IT" sz="918" b="1" dirty="0">
                <a:latin typeface="az_ea_font"/>
              </a:rPr>
              <a:t>[System Data]</a:t>
            </a:r>
            <a:endParaRPr lang="it-IT" sz="918" b="1" dirty="0"/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CBA067EB-8B1B-B2B2-33C8-0827017AA08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516069" y="5013461"/>
            <a:ext cx="451859" cy="451859"/>
          </a:xfrm>
          <a:prstGeom prst="rect">
            <a:avLst/>
          </a:prstGeom>
        </p:spPr>
      </p:pic>
      <p:grpSp>
        <p:nvGrpSpPr>
          <p:cNvPr id="143" name="Group 142">
            <a:extLst>
              <a:ext uri="{FF2B5EF4-FFF2-40B4-BE49-F238E27FC236}">
                <a16:creationId xmlns:a16="http://schemas.microsoft.com/office/drawing/2014/main" id="{D43B567C-01C3-5CDA-9761-A564683C71DE}"/>
              </a:ext>
            </a:extLst>
          </p:cNvPr>
          <p:cNvGrpSpPr/>
          <p:nvPr/>
        </p:nvGrpSpPr>
        <p:grpSpPr>
          <a:xfrm>
            <a:off x="6675437" y="5832654"/>
            <a:ext cx="2066918" cy="407808"/>
            <a:chOff x="6818319" y="5842389"/>
            <a:chExt cx="2066918" cy="407808"/>
          </a:xfrm>
        </p:grpSpPr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A505E388-FDF1-7CF9-1F4C-5C0EFA840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818319" y="5842389"/>
              <a:ext cx="407808" cy="407808"/>
            </a:xfrm>
            <a:prstGeom prst="rect">
              <a:avLst/>
            </a:prstGeom>
          </p:spPr>
        </p:pic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47D6F1C-083B-E580-397A-6836044D5C72}"/>
                </a:ext>
              </a:extLst>
            </p:cNvPr>
            <p:cNvCxnSpPr>
              <a:cxnSpLocks/>
              <a:stCxn id="88" idx="1"/>
              <a:endCxn id="67" idx="3"/>
            </p:cNvCxnSpPr>
            <p:nvPr/>
          </p:nvCxnSpPr>
          <p:spPr>
            <a:xfrm flipH="1">
              <a:off x="7226127" y="6045720"/>
              <a:ext cx="479660" cy="573"/>
            </a:xfrm>
            <a:prstGeom prst="line">
              <a:avLst/>
            </a:prstGeom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0EA8671A-082C-F432-5447-EBA6E5874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7705787" y="5877716"/>
              <a:ext cx="336008" cy="336008"/>
            </a:xfrm>
            <a:prstGeom prst="rect">
              <a:avLst/>
            </a:prstGeom>
          </p:spPr>
        </p:pic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4384CC3-D0FD-B09C-D7C0-3CE2CAD3A2A7}"/>
                </a:ext>
              </a:extLst>
            </p:cNvPr>
            <p:cNvCxnSpPr>
              <a:cxnSpLocks/>
              <a:stCxn id="90" idx="1"/>
              <a:endCxn id="88" idx="3"/>
            </p:cNvCxnSpPr>
            <p:nvPr/>
          </p:nvCxnSpPr>
          <p:spPr>
            <a:xfrm flipH="1">
              <a:off x="8041796" y="6045720"/>
              <a:ext cx="470627" cy="0"/>
            </a:xfrm>
            <a:prstGeom prst="line">
              <a:avLst/>
            </a:prstGeom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E23E164A-4A2A-A416-A68C-CCDA90271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8512423" y="5859313"/>
              <a:ext cx="372814" cy="372814"/>
            </a:xfrm>
            <a:prstGeom prst="rect">
              <a:avLst/>
            </a:prstGeom>
          </p:spPr>
        </p:pic>
      </p:grpSp>
      <p:pic>
        <p:nvPicPr>
          <p:cNvPr id="91" name="Graphic 90">
            <a:extLst>
              <a:ext uri="{FF2B5EF4-FFF2-40B4-BE49-F238E27FC236}">
                <a16:creationId xmlns:a16="http://schemas.microsoft.com/office/drawing/2014/main" id="{C9BDE0BA-0DC6-0D4C-2FF9-1B6C3E4EA72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683986" y="391729"/>
            <a:ext cx="298472" cy="298472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5B844992-B7B5-F9A3-67A9-34AD5324C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0193" y="5017205"/>
            <a:ext cx="451860" cy="451859"/>
          </a:xfrm>
          <a:prstGeom prst="rect">
            <a:avLst/>
          </a:prstGeom>
        </p:spPr>
      </p:pic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4F6D09C-EA2B-50F3-AE25-CACF0708180B}"/>
              </a:ext>
            </a:extLst>
          </p:cNvPr>
          <p:cNvCxnSpPr>
            <a:cxnSpLocks/>
          </p:cNvCxnSpPr>
          <p:nvPr/>
        </p:nvCxnSpPr>
        <p:spPr>
          <a:xfrm flipV="1">
            <a:off x="4668903" y="5212248"/>
            <a:ext cx="894016" cy="374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ADF029D-915A-6903-ED0C-4F16242897F2}"/>
              </a:ext>
            </a:extLst>
          </p:cNvPr>
          <p:cNvCxnSpPr>
            <a:cxnSpLocks/>
          </p:cNvCxnSpPr>
          <p:nvPr/>
        </p:nvCxnSpPr>
        <p:spPr>
          <a:xfrm flipH="1" flipV="1">
            <a:off x="4668903" y="5282427"/>
            <a:ext cx="894016" cy="374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EE1824D3-534B-AED2-E0E0-851CE4965589}"/>
              </a:ext>
            </a:extLst>
          </p:cNvPr>
          <p:cNvCxnSpPr>
            <a:cxnSpLocks/>
            <a:stCxn id="86" idx="3"/>
            <a:endCxn id="13" idx="1"/>
          </p:cNvCxnSpPr>
          <p:nvPr/>
        </p:nvCxnSpPr>
        <p:spPr>
          <a:xfrm flipV="1">
            <a:off x="5967928" y="969145"/>
            <a:ext cx="2644024" cy="4270246"/>
          </a:xfrm>
          <a:prstGeom prst="bentConnector3">
            <a:avLst>
              <a:gd name="adj1" fmla="val 13886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614331D-9107-DC97-B25C-0D4DC67849DC}"/>
              </a:ext>
            </a:extLst>
          </p:cNvPr>
          <p:cNvSpPr txBox="1"/>
          <p:nvPr/>
        </p:nvSpPr>
        <p:spPr>
          <a:xfrm>
            <a:off x="4897112" y="2139323"/>
            <a:ext cx="1051063" cy="238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918" dirty="0">
                <a:latin typeface="az_ea_font"/>
              </a:rPr>
              <a:t>[</a:t>
            </a:r>
            <a:r>
              <a:rPr lang="it-IT" sz="918" b="1" dirty="0">
                <a:latin typeface="az_ea_font"/>
              </a:rPr>
              <a:t>Endpoint </a:t>
            </a:r>
            <a:r>
              <a:rPr lang="it-IT" sz="918" b="1" dirty="0" err="1">
                <a:latin typeface="az_ea_font"/>
              </a:rPr>
              <a:t>Config</a:t>
            </a:r>
            <a:r>
              <a:rPr lang="it-IT" sz="918" dirty="0">
                <a:latin typeface="az_ea_font"/>
              </a:rPr>
              <a:t>]</a:t>
            </a:r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6F23C1DE-45A4-34F8-0CB5-80C5FCFC1D23}"/>
              </a:ext>
            </a:extLst>
          </p:cNvPr>
          <p:cNvCxnSpPr>
            <a:cxnSpLocks/>
            <a:stCxn id="86" idx="0"/>
            <a:endCxn id="53" idx="3"/>
          </p:cNvCxnSpPr>
          <p:nvPr/>
        </p:nvCxnSpPr>
        <p:spPr>
          <a:xfrm rot="16200000" flipV="1">
            <a:off x="4443520" y="3714981"/>
            <a:ext cx="1513529" cy="1083431"/>
          </a:xfrm>
          <a:prstGeom prst="bentConnector2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92963E0-41F0-3983-DF5E-870C75A4E001}"/>
              </a:ext>
            </a:extLst>
          </p:cNvPr>
          <p:cNvGrpSpPr/>
          <p:nvPr/>
        </p:nvGrpSpPr>
        <p:grpSpPr>
          <a:xfrm>
            <a:off x="731837" y="3980933"/>
            <a:ext cx="1112302" cy="1131593"/>
            <a:chOff x="1030513" y="4332491"/>
            <a:chExt cx="1090591" cy="1109506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51D8E583-DBC8-D977-58BE-A1904958758A}"/>
                </a:ext>
              </a:extLst>
            </p:cNvPr>
            <p:cNvGrpSpPr/>
            <p:nvPr/>
          </p:nvGrpSpPr>
          <p:grpSpPr>
            <a:xfrm>
              <a:off x="1030513" y="4332491"/>
              <a:ext cx="1090591" cy="1109506"/>
              <a:chOff x="857315" y="4832275"/>
              <a:chExt cx="1090591" cy="1109506"/>
            </a:xfrm>
          </p:grpSpPr>
          <p:pic>
            <p:nvPicPr>
              <p:cNvPr id="103" name="Picture 2" descr="Immagine che contiene schermata, Elementi grafici, simbolo, grafica&#10;&#10;Descrizione generata automaticamente">
                <a:extLst>
                  <a:ext uri="{FF2B5EF4-FFF2-40B4-BE49-F238E27FC236}">
                    <a16:creationId xmlns:a16="http://schemas.microsoft.com/office/drawing/2014/main" id="{D7103AEF-65D1-10C7-EE93-DB29BB066B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66" t="20897" r="20874" b="19904"/>
              <a:stretch/>
            </p:blipFill>
            <p:spPr bwMode="auto">
              <a:xfrm>
                <a:off x="1195167" y="4832275"/>
                <a:ext cx="432481" cy="43410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652A697-DB0B-9104-DE7B-82E2774EB92F}"/>
                  </a:ext>
                </a:extLst>
              </p:cNvPr>
              <p:cNvSpPr txBox="1"/>
              <p:nvPr/>
            </p:nvSpPr>
            <p:spPr>
              <a:xfrm>
                <a:off x="857315" y="5708191"/>
                <a:ext cx="1090591" cy="233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918" dirty="0">
                    <a:latin typeface="az_ea_font"/>
                  </a:rPr>
                  <a:t>H-Share CMS</a:t>
                </a:r>
              </a:p>
            </p:txBody>
          </p:sp>
        </p:grpSp>
        <p:pic>
          <p:nvPicPr>
            <p:cNvPr id="102" name="Graphic 101">
              <a:extLst>
                <a:ext uri="{FF2B5EF4-FFF2-40B4-BE49-F238E27FC236}">
                  <a16:creationId xmlns:a16="http://schemas.microsoft.com/office/drawing/2014/main" id="{D1138E58-2131-8FFD-C748-11CE40DB7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76824" y="4799177"/>
              <a:ext cx="434102" cy="434102"/>
            </a:xfrm>
            <a:prstGeom prst="rect">
              <a:avLst/>
            </a:prstGeom>
          </p:spPr>
        </p:pic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9DD58B8B-53C3-8882-1BA5-9B018D6AE6F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6548854" y="1645877"/>
            <a:ext cx="561066" cy="5610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16805D3-A99F-3276-CAB8-92F3F44F7A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91298" y="2712677"/>
            <a:ext cx="401096" cy="39595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905BA9A-87F2-ED1F-51B7-9E7BF633C6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89837" y="2255477"/>
            <a:ext cx="401096" cy="395953"/>
          </a:xfrm>
          <a:prstGeom prst="rect">
            <a:avLst/>
          </a:prstGeom>
        </p:spPr>
      </p:pic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96E2E918-31D3-700D-00D2-0C43FEDF9558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4678321" y="1926410"/>
            <a:ext cx="1870533" cy="152886"/>
          </a:xfrm>
          <a:prstGeom prst="bentConnector3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418AE4F3-E46C-78E3-00A9-8E279924340B}"/>
              </a:ext>
            </a:extLst>
          </p:cNvPr>
          <p:cNvCxnSpPr>
            <a:cxnSpLocks/>
            <a:stCxn id="5" idx="3"/>
            <a:endCxn id="43" idx="1"/>
          </p:cNvCxnSpPr>
          <p:nvPr/>
        </p:nvCxnSpPr>
        <p:spPr>
          <a:xfrm>
            <a:off x="7109920" y="1926410"/>
            <a:ext cx="482839" cy="1441444"/>
          </a:xfrm>
          <a:prstGeom prst="bentConnector3">
            <a:avLst>
              <a:gd name="adj1" fmla="val 18157"/>
            </a:avLst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C23F30BB-368C-287F-69FB-25A82B893C71}"/>
              </a:ext>
            </a:extLst>
          </p:cNvPr>
          <p:cNvCxnSpPr>
            <a:cxnSpLocks/>
            <a:stCxn id="5" idx="3"/>
            <a:endCxn id="34" idx="1"/>
          </p:cNvCxnSpPr>
          <p:nvPr/>
        </p:nvCxnSpPr>
        <p:spPr>
          <a:xfrm>
            <a:off x="7109920" y="1926410"/>
            <a:ext cx="479917" cy="527044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01CC53CC-1088-BB80-8892-5B897D3D3FC3}"/>
              </a:ext>
            </a:extLst>
          </p:cNvPr>
          <p:cNvCxnSpPr>
            <a:cxnSpLocks/>
            <a:stCxn id="5" idx="3"/>
            <a:endCxn id="17" idx="1"/>
          </p:cNvCxnSpPr>
          <p:nvPr/>
        </p:nvCxnSpPr>
        <p:spPr>
          <a:xfrm>
            <a:off x="7109920" y="1926410"/>
            <a:ext cx="481378" cy="984244"/>
          </a:xfrm>
          <a:prstGeom prst="bentConnector3">
            <a:avLst>
              <a:gd name="adj1" fmla="val 33190"/>
            </a:avLst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F3555D50-E6A0-7E0C-E061-15706F352376}"/>
              </a:ext>
            </a:extLst>
          </p:cNvPr>
          <p:cNvSpPr txBox="1"/>
          <p:nvPr/>
        </p:nvSpPr>
        <p:spPr>
          <a:xfrm>
            <a:off x="7272260" y="1872694"/>
            <a:ext cx="658107" cy="238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918" b="1" dirty="0" err="1">
                <a:latin typeface="az_ea_font"/>
              </a:rPr>
              <a:t>Error</a:t>
            </a:r>
            <a:r>
              <a:rPr lang="it-IT" sz="918" b="1" dirty="0">
                <a:latin typeface="az_ea_font"/>
              </a:rPr>
              <a:t> 429</a:t>
            </a:r>
            <a:endParaRPr lang="it-IT" sz="918" b="1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F7B5C3DA-40CD-0AA0-3053-379B05DD6357}"/>
              </a:ext>
            </a:extLst>
          </p:cNvPr>
          <p:cNvSpPr txBox="1"/>
          <p:nvPr/>
        </p:nvSpPr>
        <p:spPr>
          <a:xfrm>
            <a:off x="2649003" y="2128864"/>
            <a:ext cx="1165753" cy="238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918" dirty="0">
                <a:latin typeface="az_ea_font"/>
              </a:rPr>
              <a:t>[</a:t>
            </a:r>
            <a:r>
              <a:rPr lang="it-IT" sz="918" b="1" dirty="0" err="1">
                <a:latin typeface="az_ea_font"/>
              </a:rPr>
              <a:t>Answer</a:t>
            </a:r>
            <a:r>
              <a:rPr lang="it-IT" sz="918" dirty="0">
                <a:latin typeface="az_ea_font"/>
              </a:rPr>
              <a:t>]</a:t>
            </a:r>
            <a:endParaRPr lang="it-IT" sz="918" dirty="0"/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5247BB6E-058F-69B2-D90D-57077599449C}"/>
              </a:ext>
            </a:extLst>
          </p:cNvPr>
          <p:cNvSpPr/>
          <p:nvPr/>
        </p:nvSpPr>
        <p:spPr bwMode="auto">
          <a:xfrm>
            <a:off x="6548854" y="5729958"/>
            <a:ext cx="2344598" cy="662904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153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B167FA-C178-8E0D-C355-50033AB2E7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XRCopilot</a:t>
            </a:r>
            <a:endParaRPr lang="it-IT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177A49-3C6A-85CD-BE8F-92471B5F2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38C101-32E4-37B0-CA5E-F9BB8AE73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637" y="1592262"/>
            <a:ext cx="3572374" cy="32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84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D6983D-7FC9-8635-FD3A-D34496DAB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437" y="144462"/>
            <a:ext cx="5257801" cy="1098762"/>
          </a:xfrm>
        </p:spPr>
        <p:txBody>
          <a:bodyPr/>
          <a:lstStyle/>
          <a:p>
            <a:r>
              <a:rPr lang="en-US" dirty="0"/>
              <a:t>Useful links</a:t>
            </a:r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BF224-E26F-E228-D48F-AB2C033B6CB6}"/>
              </a:ext>
            </a:extLst>
          </p:cNvPr>
          <p:cNvSpPr txBox="1"/>
          <p:nvPr/>
        </p:nvSpPr>
        <p:spPr>
          <a:xfrm>
            <a:off x="350837" y="1243224"/>
            <a:ext cx="5638800" cy="486594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AI Enrichment</a:t>
            </a:r>
          </a:p>
          <a:p>
            <a:pPr marL="809271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hlinkClick r:id="rId2"/>
              </a:rPr>
              <a:t>AI </a:t>
            </a:r>
            <a:r>
              <a:rPr lang="it-IT" sz="2000" dirty="0" err="1">
                <a:hlinkClick r:id="rId2"/>
              </a:rPr>
              <a:t>enrichment</a:t>
            </a:r>
            <a:r>
              <a:rPr lang="it-IT" sz="2000" dirty="0">
                <a:hlinkClick r:id="rId2"/>
              </a:rPr>
              <a:t> concepts - Azure AI </a:t>
            </a:r>
            <a:r>
              <a:rPr lang="it-IT" sz="2000" dirty="0" err="1">
                <a:hlinkClick r:id="rId2"/>
              </a:rPr>
              <a:t>Search</a:t>
            </a:r>
            <a:r>
              <a:rPr lang="it-IT" sz="2000" dirty="0">
                <a:hlinkClick r:id="rId2"/>
              </a:rPr>
              <a:t> | Microsoft </a:t>
            </a:r>
            <a:r>
              <a:rPr lang="it-IT" sz="2000" dirty="0" err="1">
                <a:hlinkClick r:id="rId2"/>
              </a:rPr>
              <a:t>Learn</a:t>
            </a: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Smart Load Balancing (API Management)</a:t>
            </a:r>
          </a:p>
          <a:p>
            <a:pPr marL="809271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hlinkClick r:id="rId3"/>
              </a:rPr>
              <a:t>https://github.com/azure/apim-aoai-smart-loadbalancing/</a:t>
            </a: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</a:rPr>
              <a:t>OpenAI Monitoring</a:t>
            </a:r>
          </a:p>
          <a:p>
            <a:pPr marL="809271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hlinkClick r:id="rId4"/>
              </a:rPr>
              <a:t>Monitoring Azure OpenAI (microsoft.com)</a:t>
            </a:r>
            <a:endParaRPr lang="it-IT" sz="2000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OpenAI Benchmark</a:t>
            </a:r>
          </a:p>
          <a:p>
            <a:pPr marL="809271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hlinkClick r:id="rId5"/>
              </a:rPr>
              <a:t>https://github.com/Azure/azure-openai-benchmark</a:t>
            </a: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4" name="Picture 13" descr="A close-up of a machine&#10;&#10;Description automatically generated">
            <a:extLst>
              <a:ext uri="{FF2B5EF4-FFF2-40B4-BE49-F238E27FC236}">
                <a16:creationId xmlns:a16="http://schemas.microsoft.com/office/drawing/2014/main" id="{FC0FD95D-BBEB-4735-A9FF-2359DC2F81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9637" y="2023609"/>
            <a:ext cx="6295571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9063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5D32D-CA7F-A1B1-CA4F-45410899D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94F88D-092F-FC97-5B6D-7E69B3B133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83ACDD-F090-A9ED-8599-EB608BCCB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" y="-63641"/>
            <a:ext cx="12443308" cy="711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68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D9FD-8498-1564-2A6C-3417CAC03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986" y="1565691"/>
            <a:ext cx="10790757" cy="4089402"/>
          </a:xfrm>
        </p:spPr>
        <p:txBody>
          <a:bodyPr/>
          <a:lstStyle/>
          <a:p>
            <a:r>
              <a:rPr lang="en-US" sz="6000" dirty="0">
                <a:ea typeface="+mn-lt"/>
                <a:cs typeface="+mn-lt"/>
              </a:rPr>
              <a:t>“</a:t>
            </a:r>
            <a:r>
              <a:rPr lang="en-US" sz="6000" strike="sngStrike" dirty="0">
                <a:ea typeface="+mn-lt"/>
                <a:cs typeface="+mn-lt"/>
              </a:rPr>
              <a:t>The Ring</a:t>
            </a:r>
            <a:r>
              <a:rPr lang="en-US" sz="6000" dirty="0">
                <a:ea typeface="+mn-lt"/>
                <a:cs typeface="+mn-lt"/>
              </a:rPr>
              <a:t> AI grants the bearer a power that is proportional to the one they already have”</a:t>
            </a:r>
            <a:endParaRPr lang="en-US" dirty="0"/>
          </a:p>
          <a:p>
            <a:pPr algn="r"/>
            <a:r>
              <a:rPr lang="en-US" sz="2800" strike="sngStrike" dirty="0">
                <a:ea typeface="+mn-lt"/>
                <a:cs typeface="+mn-lt"/>
              </a:rPr>
              <a:t>J. R. R. Tolkien</a:t>
            </a:r>
            <a:endParaRPr lang="en-US" dirty="0"/>
          </a:p>
          <a:p>
            <a:pPr algn="r"/>
            <a:r>
              <a:rPr lang="en-US" sz="2800" dirty="0">
                <a:ea typeface="+mn-lt"/>
                <a:cs typeface="+mn-lt"/>
              </a:rPr>
              <a:t>Roberto </a:t>
            </a:r>
            <a:r>
              <a:rPr lang="en-US" sz="2800" err="1">
                <a:ea typeface="+mn-lt"/>
                <a:cs typeface="+mn-lt"/>
              </a:rPr>
              <a:t>Freato</a:t>
            </a:r>
            <a:endParaRPr lang="en-US" err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717010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4B22BA-AFED-777A-F1B8-93EE8F7E35A6}"/>
              </a:ext>
            </a:extLst>
          </p:cNvPr>
          <p:cNvSpPr txBox="1"/>
          <p:nvPr/>
        </p:nvSpPr>
        <p:spPr>
          <a:xfrm>
            <a:off x="1376546" y="1521409"/>
            <a:ext cx="3787394" cy="13742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>
                <a:solidFill>
                  <a:srgbClr val="68C3CD"/>
                </a:solidFill>
                <a:latin typeface="Poppins"/>
                <a:cs typeface="Poppins"/>
              </a:rPr>
              <a:t>The anatomy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>
                <a:solidFill>
                  <a:srgbClr val="68C3CD"/>
                </a:solidFill>
                <a:latin typeface="Poppins"/>
                <a:cs typeface="Poppins"/>
              </a:rPr>
              <a:t>of innovation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CDD21-0B2C-09E5-0233-99F810F65509}"/>
              </a:ext>
            </a:extLst>
          </p:cNvPr>
          <p:cNvSpPr txBox="1"/>
          <p:nvPr/>
        </p:nvSpPr>
        <p:spPr>
          <a:xfrm>
            <a:off x="1376546" y="3045858"/>
            <a:ext cx="5124901" cy="226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spc="-60" dirty="0">
                <a:latin typeface="Poppins"/>
                <a:cs typeface="Poppins"/>
              </a:rPr>
              <a:t>1. Slow start, research, first steps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spc="-60" dirty="0">
                <a:latin typeface="Poppins"/>
                <a:cs typeface="Poppins"/>
              </a:rPr>
              <a:t>2. Boom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spc="-60" dirty="0">
                <a:latin typeface="Poppins"/>
                <a:cs typeface="Poppins"/>
              </a:rPr>
              <a:t>3. Arms race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spc="-60" dirty="0">
                <a:latin typeface="Poppins"/>
                <a:cs typeface="Poppins"/>
              </a:rPr>
              <a:t>4. Stabilization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spc="-60" dirty="0">
                <a:latin typeface="Poppins"/>
                <a:cs typeface="Poppins"/>
              </a:rPr>
              <a:t>5. Commodity</a:t>
            </a:r>
          </a:p>
        </p:txBody>
      </p:sp>
    </p:spTree>
    <p:extLst>
      <p:ext uri="{BB962C8B-B14F-4D97-AF65-F5344CB8AC3E}">
        <p14:creationId xmlns:p14="http://schemas.microsoft.com/office/powerpoint/2010/main" val="150979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BC6080-6D39-A89A-1F0F-BE38EF713709}"/>
              </a:ext>
            </a:extLst>
          </p:cNvPr>
          <p:cNvSpPr txBox="1"/>
          <p:nvPr/>
        </p:nvSpPr>
        <p:spPr>
          <a:xfrm>
            <a:off x="1540672" y="1556588"/>
            <a:ext cx="2743200" cy="393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spc="180">
                <a:latin typeface="Poppins"/>
                <a:cs typeface="Poppins"/>
              </a:rPr>
              <a:t>WE NEED TO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1F2B3A-490A-974C-CA2C-31CD0BC4AF9C}"/>
              </a:ext>
            </a:extLst>
          </p:cNvPr>
          <p:cNvSpPr txBox="1"/>
          <p:nvPr/>
        </p:nvSpPr>
        <p:spPr>
          <a:xfrm>
            <a:off x="1540672" y="1955272"/>
            <a:ext cx="3435418" cy="9105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b="1">
                <a:solidFill>
                  <a:srgbClr val="68C3CD"/>
                </a:solidFill>
                <a:latin typeface="Poppins"/>
                <a:cs typeface="Poppins"/>
              </a:rPr>
              <a:t>Empower</a:t>
            </a:r>
          </a:p>
        </p:txBody>
      </p:sp>
      <p:pic>
        <p:nvPicPr>
          <p:cNvPr id="4" name="Picture 3" descr="A person holding a box of bottles surrounded by a crowd of people&#10;&#10;Description automatically generated">
            <a:extLst>
              <a:ext uri="{FF2B5EF4-FFF2-40B4-BE49-F238E27FC236}">
                <a16:creationId xmlns:a16="http://schemas.microsoft.com/office/drawing/2014/main" id="{5DF886AD-F5BF-1C82-55E4-C53F2BB92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555" y="-14797"/>
            <a:ext cx="7017588" cy="701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17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BC6080-6D39-A89A-1F0F-BE38EF713709}"/>
              </a:ext>
            </a:extLst>
          </p:cNvPr>
          <p:cNvSpPr txBox="1"/>
          <p:nvPr/>
        </p:nvSpPr>
        <p:spPr>
          <a:xfrm>
            <a:off x="1540672" y="1556588"/>
            <a:ext cx="2743200" cy="393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spc="180">
                <a:latin typeface="Poppins"/>
                <a:cs typeface="Poppins"/>
              </a:rPr>
              <a:t>WE NEED TO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1F2B3A-490A-974C-CA2C-31CD0BC4AF9C}"/>
              </a:ext>
            </a:extLst>
          </p:cNvPr>
          <p:cNvSpPr txBox="1"/>
          <p:nvPr/>
        </p:nvSpPr>
        <p:spPr>
          <a:xfrm>
            <a:off x="1540672" y="1955272"/>
            <a:ext cx="3435418" cy="9725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>
                <a:solidFill>
                  <a:srgbClr val="68C3CD"/>
                </a:solidFill>
                <a:ea typeface="+mn-lt"/>
                <a:cs typeface="+mn-lt"/>
              </a:rPr>
              <a:t>Control</a:t>
            </a:r>
            <a:endParaRPr lang="en-US" dirty="0"/>
          </a:p>
        </p:txBody>
      </p:sp>
      <p:pic>
        <p:nvPicPr>
          <p:cNvPr id="5" name="Picture 4" descr="A drawing of a shield&#10;&#10;Description automatically generated">
            <a:extLst>
              <a:ext uri="{FF2B5EF4-FFF2-40B4-BE49-F238E27FC236}">
                <a16:creationId xmlns:a16="http://schemas.microsoft.com/office/drawing/2014/main" id="{FA82AAB7-9AC8-46E1-682E-91BF241C9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841" y="0"/>
            <a:ext cx="7134610" cy="731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8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E7221D-F32D-E0E2-8B08-483F6A207D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0DDD0E-DBAB-89D6-362A-E292F4997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7000BE4-12A1-141F-C1C2-6D8C92D00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47"/>
            <a:ext cx="12421673" cy="697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7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Visualize a futuristic race scene with one software developer and one personification of Generative AI, both racing in the same direction. The setting is a cyberpunk cityscape with neon lights and digital screens displaying code. The developer is a normal-looking person wearing a casual coding-themed t-shirt, running alongside floating holographic code symbols. The Generative AI is depicted as a sleek, humanoid robot with a smooth, metallic surface and glowing circuit patterns, also racing forward. The scene captures a high-tech world, with a track made of light beams and backgrounds filled with screens showing programming languages.">
            <a:extLst>
              <a:ext uri="{FF2B5EF4-FFF2-40B4-BE49-F238E27FC236}">
                <a16:creationId xmlns:a16="http://schemas.microsoft.com/office/drawing/2014/main" id="{969E0470-963E-DE9B-4B95-7B6644B215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5838" y="33448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8F92AD-A1D2-FC5B-22B8-E48A3DCB5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4477"/>
            <a:ext cx="6247898" cy="35719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CCF4E8-EE5B-FE0B-CE28-CBC19D19A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899" y="-13929"/>
            <a:ext cx="6188576" cy="35308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B4AD17F-5DBB-D898-7F79-EBF9A86B0F65}"/>
              </a:ext>
            </a:extLst>
          </p:cNvPr>
          <p:cNvSpPr txBox="1"/>
          <p:nvPr/>
        </p:nvSpPr>
        <p:spPr>
          <a:xfrm>
            <a:off x="-1" y="2965682"/>
            <a:ext cx="6247898" cy="627864"/>
          </a:xfrm>
          <a:prstGeom prst="rect">
            <a:avLst/>
          </a:prstGeom>
          <a:solidFill>
            <a:srgbClr val="573F34">
              <a:alpha val="48000"/>
            </a:srgbClr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Developer with AI will replace developer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E514D1-268B-2508-16BA-2E829BBB2C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00030"/>
            <a:ext cx="6247900" cy="35030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A407F0C-3094-CE62-4AE6-B438D5063D20}"/>
              </a:ext>
            </a:extLst>
          </p:cNvPr>
          <p:cNvSpPr txBox="1"/>
          <p:nvPr/>
        </p:nvSpPr>
        <p:spPr>
          <a:xfrm>
            <a:off x="6247897" y="2972984"/>
            <a:ext cx="6188576" cy="627864"/>
          </a:xfrm>
          <a:prstGeom prst="rect">
            <a:avLst/>
          </a:prstGeom>
          <a:solidFill>
            <a:srgbClr val="4A5F5E">
              <a:alpha val="40000"/>
            </a:srgbClr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We will wear a second screen all days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434C35-D2BF-EAC2-0EA5-39F2D782EE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7899" y="3514231"/>
            <a:ext cx="6188576" cy="35402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A194F8A-3195-9F8B-2F16-103B298A392F}"/>
              </a:ext>
            </a:extLst>
          </p:cNvPr>
          <p:cNvSpPr txBox="1"/>
          <p:nvPr/>
        </p:nvSpPr>
        <p:spPr>
          <a:xfrm>
            <a:off x="-1" y="6443844"/>
            <a:ext cx="6188576" cy="627864"/>
          </a:xfrm>
          <a:prstGeom prst="rect">
            <a:avLst/>
          </a:prstGeom>
          <a:solidFill>
            <a:srgbClr val="010101">
              <a:alpha val="20000"/>
            </a:srgbClr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Human robots will be part of our life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B774E3-FACA-13A2-49CA-430645CEFC9E}"/>
              </a:ext>
            </a:extLst>
          </p:cNvPr>
          <p:cNvSpPr txBox="1"/>
          <p:nvPr/>
        </p:nvSpPr>
        <p:spPr>
          <a:xfrm>
            <a:off x="6269987" y="6443844"/>
            <a:ext cx="6188576" cy="627864"/>
          </a:xfrm>
          <a:prstGeom prst="rect">
            <a:avLst/>
          </a:prstGeom>
          <a:solidFill>
            <a:srgbClr val="010101">
              <a:alpha val="20000"/>
            </a:srgbClr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Quantum computing will change…a lot</a:t>
            </a:r>
          </a:p>
        </p:txBody>
      </p:sp>
    </p:spTree>
    <p:extLst>
      <p:ext uri="{BB962C8B-B14F-4D97-AF65-F5344CB8AC3E}">
        <p14:creationId xmlns:p14="http://schemas.microsoft.com/office/powerpoint/2010/main" val="584806584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36027-5EB1-4E9A-374D-EB6677266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Let's do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13926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7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9D1CE5-A240-9478-923E-B7313676B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34478"/>
            <a:ext cx="12436475" cy="71098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DCDCB5-9D6A-3FEE-F159-5DA5B12C366E}"/>
              </a:ext>
            </a:extLst>
          </p:cNvPr>
          <p:cNvSpPr txBox="1"/>
          <p:nvPr/>
        </p:nvSpPr>
        <p:spPr>
          <a:xfrm>
            <a:off x="-1" y="6447555"/>
            <a:ext cx="12436476" cy="627864"/>
          </a:xfrm>
          <a:prstGeom prst="rect">
            <a:avLst/>
          </a:prstGeom>
          <a:solidFill>
            <a:srgbClr val="573F34">
              <a:alpha val="48000"/>
            </a:srgbClr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AI will not replace developer, developer with AI will replace developer</a:t>
            </a:r>
          </a:p>
        </p:txBody>
      </p:sp>
    </p:spTree>
    <p:extLst>
      <p:ext uri="{BB962C8B-B14F-4D97-AF65-F5344CB8AC3E}">
        <p14:creationId xmlns:p14="http://schemas.microsoft.com/office/powerpoint/2010/main" val="390396157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79192-F290-85A0-7178-BF9F789C9194}"/>
              </a:ext>
            </a:extLst>
          </p:cNvPr>
          <p:cNvSpPr txBox="1">
            <a:spLocks/>
          </p:cNvSpPr>
          <p:nvPr/>
        </p:nvSpPr>
        <p:spPr>
          <a:xfrm>
            <a:off x="2103437" y="373062"/>
            <a:ext cx="9448800" cy="83820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How Codex works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3F240D-B547-D888-9033-3A5AD2F12A52}"/>
              </a:ext>
            </a:extLst>
          </p:cNvPr>
          <p:cNvSpPr txBox="1"/>
          <p:nvPr/>
        </p:nvSpPr>
        <p:spPr>
          <a:xfrm>
            <a:off x="198437" y="1363662"/>
            <a:ext cx="342900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82880" fontAlgn="auto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</a:pPr>
            <a:r>
              <a:rPr lang="en-US" sz="2000" b="0" i="0" dirty="0">
                <a:solidFill>
                  <a:schemeClr val="bg1"/>
                </a:solidFill>
                <a:effectLst/>
              </a:rPr>
              <a:t>OpenAI Codex is a sophisticated artificial intelligence model developed by OpenAI, designed to understand and generate human-like code. It powers tools like GitHub Copilot, providing suggestions for code and entire programming functions based on natural language prompts or comments in the code.</a:t>
            </a:r>
            <a:endParaRPr lang="en-US" sz="2000" i="0" dirty="0">
              <a:solidFill>
                <a:schemeClr val="bg1"/>
              </a:solidFill>
              <a:effectLst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285CC54-A8F4-DD89-997B-FA0C4DC0A6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0511018"/>
              </p:ext>
            </p:extLst>
          </p:nvPr>
        </p:nvGraphicFramePr>
        <p:xfrm>
          <a:off x="4000944" y="1167429"/>
          <a:ext cx="7543801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760604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05976D-82B9-2294-EB74-F70B2FCD0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072" y="296862"/>
            <a:ext cx="10308013" cy="5791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289EE7-15E7-1DAC-F52F-0BB75E6EF703}"/>
              </a:ext>
            </a:extLst>
          </p:cNvPr>
          <p:cNvSpPr/>
          <p:nvPr/>
        </p:nvSpPr>
        <p:spPr bwMode="auto">
          <a:xfrm>
            <a:off x="11704637" y="5630862"/>
            <a:ext cx="489448" cy="381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62583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2332DA-DDED-C1F2-5101-0E8A1B30C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3324"/>
            <a:ext cx="6535896" cy="579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A3D28-66AD-DF9F-64E5-854333717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953" y="-1"/>
            <a:ext cx="5905812" cy="6994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BEC594-3FA7-53E1-5AE2-BF6AD698C932}"/>
              </a:ext>
            </a:extLst>
          </p:cNvPr>
          <p:cNvSpPr txBox="1"/>
          <p:nvPr/>
        </p:nvSpPr>
        <p:spPr>
          <a:xfrm>
            <a:off x="46037" y="144462"/>
            <a:ext cx="6400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Write a function in </a:t>
            </a:r>
            <a:r>
              <a:rPr lang="en-US" dirty="0" err="1">
                <a:solidFill>
                  <a:schemeClr val="bg1"/>
                </a:solidFill>
              </a:rPr>
              <a:t>c#</a:t>
            </a:r>
            <a:r>
              <a:rPr lang="en-US" dirty="0">
                <a:solidFill>
                  <a:schemeClr val="bg1"/>
                </a:solidFill>
              </a:rPr>
              <a:t> that takes two string by a user and count how many character are equal and in the same position and how many words are equal but not in the same position</a:t>
            </a:r>
          </a:p>
        </p:txBody>
      </p:sp>
    </p:spTree>
    <p:extLst>
      <p:ext uri="{BB962C8B-B14F-4D97-AF65-F5344CB8AC3E}">
        <p14:creationId xmlns:p14="http://schemas.microsoft.com/office/powerpoint/2010/main" val="149692254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F249-A045-81A7-C8C2-8D9A074D2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066" y="1161238"/>
            <a:ext cx="5943600" cy="4672048"/>
          </a:xfrm>
        </p:spPr>
        <p:txBody>
          <a:bodyPr/>
          <a:lstStyle/>
          <a:p>
            <a:r>
              <a:rPr lang="en-US" sz="5400" dirty="0"/>
              <a:t>Developers will remain crucial in the development world, but they must adapt and learn new skills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CD4461C-5C8B-FFD8-BFED-6C89829725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8850387"/>
              </p:ext>
            </p:extLst>
          </p:nvPr>
        </p:nvGraphicFramePr>
        <p:xfrm>
          <a:off x="6147205" y="144462"/>
          <a:ext cx="5898091" cy="609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992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PRESENTATIONINFO" val="{&quot;DocumentId&quot;:&quot;5ba8b3c0a6087e730277a1f557cf2505&quot;,&quot;LanguageCode&quot;:&quot;en-US&quot;,&quot;SlideGuids&quot;:[&quot;6691385c-7c95-4ceb-a425-9926cfca71e8&quot;,&quot;de97757c-3c1a-4745-b1ef-335caa05544b&quot;,&quot;e139d5f8-12b1-4a80-8350-a26a2b5910cd&quot;,&quot;ac6c920e-136b-4a5a-a6ef-367b683dbb1b&quot;,&quot;daa0d3d2-2cd5-4e78-bb54-fc11c6db9253&quot;,&quot;46962400-e953-4024-a19e-0444a310dba3&quot;,&quot;06254d6c-a7df-4912-9bb4-31eee273d763&quot;,&quot;1cfe0c2c-a532-4efa-bbda-7cbc34cf675c&quot;,&quot;a3ee077e-defb-4279-9b8b-065b92610f6d&quot;,&quot;ad3a135b-4669-4cc9-a037-e0757e52531e&quot;,&quot;5851a48f-f1b6-410f-b1e4-b44fbd71804a&quot;,&quot;ef144060-6ac8-47d7-874b-14c3701bcc93&quot;,&quot;8dd6f382-bd81-4c6a-9a49-7dc9c4b5c159&quot;,&quot;5009cf6f-1661-414b-a251-6b24c2bb00dc&quot;,&quot;6e689adb-6c53-4961-a536-273ac833240c&quot;,&quot;d3db4a43-6c88-424c-9af7-ef4a3832806b&quot;,&quot;ea46fa14-710a-419a-ac6d-421939cfd643&quot;,&quot;2e735d15-b084-4560-851b-7b31c97d1b12&quot;,&quot;f57b3bdc-652c-4b9e-abd2-3bf01b9fbad9&quot;,&quot;b235f7b9-aeb3-4ab2-bc75-927b59856671&quot;,&quot;6f0813f0-9ae8-42c2-a692-25668e604762&quot;,&quot;1514ae36-a537-46e6-aa24-e9a8dd3135c9&quot;],&quot;TimeStamp&quot;:&quot;2019-03-19T10:27:34.029016-07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heme/theme1.xml><?xml version="1.0" encoding="utf-8"?>
<a:theme xmlns:a="http://schemas.openxmlformats.org/drawingml/2006/main" name="Connect_2016_Template_Light">
  <a:themeElements>
    <a:clrScheme name="Custom 1">
      <a:dk1>
        <a:sysClr val="windowText" lastClr="000000"/>
      </a:dk1>
      <a:lt1>
        <a:sysClr val="window" lastClr="FFFFFF"/>
      </a:lt1>
      <a:dk2>
        <a:srgbClr val="001344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2.xml><?xml version="1.0" encoding="utf-8"?>
<a:theme xmlns:a="http://schemas.openxmlformats.org/drawingml/2006/main" name="Connect_2016_Template_Dark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E2881649-9D4D-4513-9E5E-5A76199B180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BB545E684BDD24CA75DC04703BDEE68" ma:contentTypeVersion="10" ma:contentTypeDescription="Creare un nuovo documento." ma:contentTypeScope="" ma:versionID="f591b201f85322fea619f9cd95b71d76">
  <xsd:schema xmlns:xsd="http://www.w3.org/2001/XMLSchema" xmlns:xs="http://www.w3.org/2001/XMLSchema" xmlns:p="http://schemas.microsoft.com/office/2006/metadata/properties" xmlns:ns2="c4c34796-51f5-4cc8-95da-8e79a421a637" targetNamespace="http://schemas.microsoft.com/office/2006/metadata/properties" ma:root="true" ma:fieldsID="e649c5a280a65e5ddd6e00efce404131" ns2:_="">
    <xsd:import namespace="c4c34796-51f5-4cc8-95da-8e79a421a637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c34796-51f5-4cc8-95da-8e79a421a63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Tag immagine" ma:readOnly="false" ma:fieldId="{5cf76f15-5ced-4ddc-b409-7134ff3c332f}" ma:taxonomyMulti="true" ma:sspId="fbf75b20-3433-4e0a-bee2-3f1fd95ad69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4c34796-51f5-4cc8-95da-8e79a421a63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B31A7A3-66D0-4811-AB06-C8BDB96FD0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4c34796-51f5-4cc8-95da-8e79a421a63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14A384C-23BD-4AF9-ACC6-6D039C7326E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313448-604B-48A6-94C3-9345C3A65CC9}">
  <ds:schemaRefs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terms/"/>
    <ds:schemaRef ds:uri="http://purl.org/dc/elements/1.1/"/>
    <ds:schemaRef ds:uri="c4c34796-51f5-4cc8-95da-8e79a421a637"/>
    <ds:schemaRef ds:uri="http://schemas.openxmlformats.org/package/2006/metadata/core-properties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da6eb597-369a-4930-84c5-101d079358d0}" enabled="1" method="Standard" siteId="{1f991ab0-af89-4a9a-b74d-b0b5bcb487c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Microsoft_Connect_2016_STUDIO_SlideTemplate_101416</Template>
  <TotalTime>0</TotalTime>
  <Words>1538</Words>
  <Application>Microsoft Office PowerPoint</Application>
  <PresentationFormat>Custom</PresentationFormat>
  <Paragraphs>230</Paragraphs>
  <Slides>41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Arial</vt:lpstr>
      <vt:lpstr>az_ea_font</vt:lpstr>
      <vt:lpstr>Calibri</vt:lpstr>
      <vt:lpstr>Consolas</vt:lpstr>
      <vt:lpstr>Poppins</vt:lpstr>
      <vt:lpstr>Segoe UI</vt:lpstr>
      <vt:lpstr>Segoe UI Light</vt:lpstr>
      <vt:lpstr>Wingdings</vt:lpstr>
      <vt:lpstr>Connect_2016_Template_Light</vt:lpstr>
      <vt:lpstr>Connect_2016_Template_Dark</vt:lpstr>
      <vt:lpstr>Office Theme</vt:lpstr>
      <vt:lpstr>PowerPoint Presentation</vt:lpstr>
      <vt:lpstr>Back to the feature.....and return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Developers will remain crucial in the development world, but they must adapt and learn new skills</vt:lpstr>
      <vt:lpstr>PowerPoint Presentation</vt:lpstr>
      <vt:lpstr>Metaverse vs Extended Reality</vt:lpstr>
      <vt:lpstr>Quiz time</vt:lpstr>
      <vt:lpstr>Which technologies to use?</vt:lpstr>
      <vt:lpstr>Demo</vt:lpstr>
      <vt:lpstr>PowerPoint Presentation</vt:lpstr>
      <vt:lpstr>Where to start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new metric for the industry to measure progress</vt:lpstr>
      <vt:lpstr>PowerPoint Presentation</vt:lpstr>
      <vt:lpstr>(some) Main Challenges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Useful links</vt:lpstr>
      <vt:lpstr>PowerPoint Presentation</vt:lpstr>
      <vt:lpstr>“The Ring AI grants the bearer a power that is proportional to the one they already have” J. R. R. Tolkien Roberto Freato </vt:lpstr>
      <vt:lpstr>PowerPoint Presentation</vt:lpstr>
      <vt:lpstr>PowerPoint Presentation</vt:lpstr>
      <vt:lpstr>PowerPoint Presentation</vt:lpstr>
      <vt:lpstr>PowerPoint Presentation</vt:lpstr>
      <vt:lpstr>Let's do it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Azure 2021</dc:title>
  <dc:subject/>
  <dc:creator/>
  <cp:keywords/>
  <dc:description/>
  <cp:lastModifiedBy/>
  <cp:revision>182</cp:revision>
  <dcterms:created xsi:type="dcterms:W3CDTF">2016-11-15T00:28:08Z</dcterms:created>
  <dcterms:modified xsi:type="dcterms:W3CDTF">2024-04-21T18:57:02Z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0x0101009BB545E684BDD24CA75DC04703BDEE68</vt:lpwstr>
  </property>
  <property fmtid="{D5CDD505-2E9C-101B-9397-08002B2CF9AE}" pid="3" name="MediaServiceImageTags">
    <vt:lpwstr/>
  </property>
</Properties>
</file>